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67" r:id="rId2"/>
    <p:sldId id="280" r:id="rId3"/>
    <p:sldId id="297" r:id="rId4"/>
    <p:sldId id="311" r:id="rId5"/>
    <p:sldId id="281" r:id="rId6"/>
    <p:sldId id="282" r:id="rId7"/>
    <p:sldId id="283" r:id="rId8"/>
    <p:sldId id="284" r:id="rId9"/>
    <p:sldId id="288" r:id="rId10"/>
    <p:sldId id="285" r:id="rId11"/>
    <p:sldId id="313" r:id="rId12"/>
    <p:sldId id="314" r:id="rId13"/>
    <p:sldId id="315" r:id="rId14"/>
    <p:sldId id="316" r:id="rId15"/>
    <p:sldId id="317" r:id="rId16"/>
    <p:sldId id="318" r:id="rId17"/>
    <p:sldId id="319" r:id="rId18"/>
    <p:sldId id="320" r:id="rId19"/>
    <p:sldId id="321" r:id="rId20"/>
    <p:sldId id="322" r:id="rId21"/>
    <p:sldId id="309" r:id="rId22"/>
    <p:sldId id="323" r:id="rId23"/>
    <p:sldId id="324" r:id="rId24"/>
    <p:sldId id="325" r:id="rId25"/>
    <p:sldId id="326" r:id="rId26"/>
    <p:sldId id="331" r:id="rId27"/>
    <p:sldId id="302" r:id="rId28"/>
    <p:sldId id="301" r:id="rId29"/>
    <p:sldId id="306" r:id="rId30"/>
    <p:sldId id="300" r:id="rId31"/>
    <p:sldId id="298" r:id="rId32"/>
    <p:sldId id="304" r:id="rId33"/>
    <p:sldId id="303" r:id="rId34"/>
    <p:sldId id="286" r:id="rId35"/>
    <p:sldId id="305" r:id="rId36"/>
    <p:sldId id="290" r:id="rId37"/>
    <p:sldId id="294" r:id="rId38"/>
    <p:sldId id="327" r:id="rId39"/>
    <p:sldId id="328" r:id="rId40"/>
    <p:sldId id="329" r:id="rId41"/>
    <p:sldId id="330" r:id="rId42"/>
    <p:sldId id="299" r:id="rId43"/>
    <p:sldId id="307" r:id="rId44"/>
    <p:sldId id="287"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7" d="100"/>
          <a:sy n="87" d="100"/>
        </p:scale>
        <p:origin x="6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65289C-2CD1-4353-9766-36BB0C76E66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7E30EFD3-F56F-4D67-A007-DBAA662854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B5B5CB99-22C5-41ED-993D-94E352036A94}"/>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5" name="Tijdelijke aanduiding voor voettekst 4">
            <a:extLst>
              <a:ext uri="{FF2B5EF4-FFF2-40B4-BE49-F238E27FC236}">
                <a16:creationId xmlns:a16="http://schemas.microsoft.com/office/drawing/2014/main" id="{47B0C088-B45D-402A-BF83-34034BCF6D70}"/>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AAC3B83E-52B9-42FF-AC42-7B28BD202BCE}"/>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1978701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F812F6-FBFD-48DD-9EC5-6E414CB37340}"/>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D72B5D30-0F07-4053-AC62-AB4976BDC9A5}"/>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517CB1AF-6EDB-4F82-9D31-5D9BE5EAA7D8}"/>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5" name="Tijdelijke aanduiding voor voettekst 4">
            <a:extLst>
              <a:ext uri="{FF2B5EF4-FFF2-40B4-BE49-F238E27FC236}">
                <a16:creationId xmlns:a16="http://schemas.microsoft.com/office/drawing/2014/main" id="{D2636AF9-A317-4328-A57D-25AF08C825D0}"/>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ACBDF8F9-4BD6-45D8-97F3-7D6CBA617B29}"/>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3381209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299ECC3-3129-4378-A2AC-F3B48D6DC53E}"/>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E1BD76B5-7315-48CD-BBF5-33C6711FDE5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89909658-654F-48FB-A65F-F777D965CA00}"/>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5" name="Tijdelijke aanduiding voor voettekst 4">
            <a:extLst>
              <a:ext uri="{FF2B5EF4-FFF2-40B4-BE49-F238E27FC236}">
                <a16:creationId xmlns:a16="http://schemas.microsoft.com/office/drawing/2014/main" id="{3E65980F-8A95-48DA-8E27-4E7B89E1F4A8}"/>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D49397A4-39D5-4563-AEB3-08BA2CB0BC87}"/>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2348980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282E52-E289-4AF4-A37F-A870246A9E1A}"/>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39A9A0AA-615B-4BA9-90C1-5D45668C938E}"/>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2E5444C5-EF4E-4F14-8706-0AE78AC792AB}"/>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5" name="Tijdelijke aanduiding voor voettekst 4">
            <a:extLst>
              <a:ext uri="{FF2B5EF4-FFF2-40B4-BE49-F238E27FC236}">
                <a16:creationId xmlns:a16="http://schemas.microsoft.com/office/drawing/2014/main" id="{50BA9FB6-9C59-41DE-AF80-0EFB239D77D7}"/>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1198168F-B3B3-4615-99BD-DE032E6B8CCC}"/>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2201974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819D19-9233-495B-B342-FAA115FD0578}"/>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4A765802-A057-4D88-A2CA-F05E02366A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25C91DA-DB38-4A34-83E6-565E8F549972}"/>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5" name="Tijdelijke aanduiding voor voettekst 4">
            <a:extLst>
              <a:ext uri="{FF2B5EF4-FFF2-40B4-BE49-F238E27FC236}">
                <a16:creationId xmlns:a16="http://schemas.microsoft.com/office/drawing/2014/main" id="{60BA866B-9445-4489-ADE1-79FE1D4914B4}"/>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EC97DECE-9F69-424A-981C-64451014D757}"/>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125010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8D3465-5251-4343-BBCF-CAD03350013D}"/>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E8D0BD48-C9E2-4FDB-B3DB-C825F6F883DC}"/>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69D3DDDB-9B99-4031-BE7C-78ACFD26F3A2}"/>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C87994FB-9E2C-4867-ABE6-AD7A027711BF}"/>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6" name="Tijdelijke aanduiding voor voettekst 5">
            <a:extLst>
              <a:ext uri="{FF2B5EF4-FFF2-40B4-BE49-F238E27FC236}">
                <a16:creationId xmlns:a16="http://schemas.microsoft.com/office/drawing/2014/main" id="{1CD4823E-7CA7-48A9-9306-C32BBF7F06EF}"/>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DFB8C2EA-A75A-41B9-BFE5-8A2D43F3DD48}"/>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1523620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FB7EF3-4F7B-4AEE-90BB-AB420666978C}"/>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54C2C4DB-C807-4230-B457-354AA5259A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CB111F6-927E-40C6-B01F-736D7FE885D0}"/>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3EC8C325-340D-447D-A3E1-31AD4FB2BE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819119C6-42C3-481C-BCC0-83383090A5B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7C872176-ECCC-4EF1-9377-3BD9713D6025}"/>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8" name="Tijdelijke aanduiding voor voettekst 7">
            <a:extLst>
              <a:ext uri="{FF2B5EF4-FFF2-40B4-BE49-F238E27FC236}">
                <a16:creationId xmlns:a16="http://schemas.microsoft.com/office/drawing/2014/main" id="{8D33BEEF-922A-43D7-A8A4-14081EBFBDEF}"/>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C73112C4-91BD-4B50-AB32-BBDD794F3301}"/>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3599159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2B3E08-8A4A-4130-8A8C-AEB40A7D88AE}"/>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5AACDDF8-5C2D-40D2-8FF5-055105D9D970}"/>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4" name="Tijdelijke aanduiding voor voettekst 3">
            <a:extLst>
              <a:ext uri="{FF2B5EF4-FFF2-40B4-BE49-F238E27FC236}">
                <a16:creationId xmlns:a16="http://schemas.microsoft.com/office/drawing/2014/main" id="{32922C60-15B2-4D37-8E6A-63CE5D927773}"/>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39400CDC-C162-4C22-8671-25227C3587B8}"/>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1413759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5A51C67F-25A5-4A21-831F-A9761177F0D0}"/>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3" name="Tijdelijke aanduiding voor voettekst 2">
            <a:extLst>
              <a:ext uri="{FF2B5EF4-FFF2-40B4-BE49-F238E27FC236}">
                <a16:creationId xmlns:a16="http://schemas.microsoft.com/office/drawing/2014/main" id="{CB9B62DA-E041-4424-9A5F-4A4EBA9F42AD}"/>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DCDF7CD2-543F-45AC-AB89-EBEAD25947AF}"/>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405444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AFF597-54E7-4928-9A3E-CB09F5B287A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7D2B89D5-953F-4208-A115-8F1F668C43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B8DA874D-0328-4590-96E7-DB51228DBF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729F09E-51EF-489D-90E5-57742182637D}"/>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6" name="Tijdelijke aanduiding voor voettekst 5">
            <a:extLst>
              <a:ext uri="{FF2B5EF4-FFF2-40B4-BE49-F238E27FC236}">
                <a16:creationId xmlns:a16="http://schemas.microsoft.com/office/drawing/2014/main" id="{FB4943DE-4A42-443E-8E37-5A000CF21151}"/>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FD68AF93-8950-4708-8E25-2E29783B6A41}"/>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1423944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E0C3AD-A9A4-46F4-8554-3A62F3AFB39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685EB399-2BC9-4488-9F99-57001D4FF1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F5F232B9-78E0-4E84-8522-F31559E90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5DB9B1B-0DD1-4CBE-9ABF-8B89CA1FC768}"/>
              </a:ext>
            </a:extLst>
          </p:cNvPr>
          <p:cNvSpPr>
            <a:spLocks noGrp="1"/>
          </p:cNvSpPr>
          <p:nvPr>
            <p:ph type="dt" sz="half" idx="10"/>
          </p:nvPr>
        </p:nvSpPr>
        <p:spPr/>
        <p:txBody>
          <a:bodyPr/>
          <a:lstStyle/>
          <a:p>
            <a:fld id="{123F0E8D-162F-44C8-A4FF-8ABE5A7D6AFC}" type="datetimeFigureOut">
              <a:rPr lang="nl-BE" smtClean="0"/>
              <a:t>12/05/2022</a:t>
            </a:fld>
            <a:endParaRPr lang="nl-BE"/>
          </a:p>
        </p:txBody>
      </p:sp>
      <p:sp>
        <p:nvSpPr>
          <p:cNvPr id="6" name="Tijdelijke aanduiding voor voettekst 5">
            <a:extLst>
              <a:ext uri="{FF2B5EF4-FFF2-40B4-BE49-F238E27FC236}">
                <a16:creationId xmlns:a16="http://schemas.microsoft.com/office/drawing/2014/main" id="{F291AD86-4C72-49DF-8D9A-C67FF62D39D3}"/>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75C144FE-55A8-4FE4-8C9F-25FFAA0F46DA}"/>
              </a:ext>
            </a:extLst>
          </p:cNvPr>
          <p:cNvSpPr>
            <a:spLocks noGrp="1"/>
          </p:cNvSpPr>
          <p:nvPr>
            <p:ph type="sldNum" sz="quarter" idx="12"/>
          </p:nvPr>
        </p:nvSpPr>
        <p:spPr/>
        <p:txBody>
          <a:bodyPr/>
          <a:lstStyle/>
          <a:p>
            <a:fld id="{5A945FC9-4875-437A-A055-A9024F09C9A5}" type="slidenum">
              <a:rPr lang="nl-BE" smtClean="0"/>
              <a:t>‹nr.›</a:t>
            </a:fld>
            <a:endParaRPr lang="nl-BE"/>
          </a:p>
        </p:txBody>
      </p:sp>
    </p:spTree>
    <p:extLst>
      <p:ext uri="{BB962C8B-B14F-4D97-AF65-F5344CB8AC3E}">
        <p14:creationId xmlns:p14="http://schemas.microsoft.com/office/powerpoint/2010/main" val="1520566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5ABAD5A1-4E82-4092-97FC-6BBECCCE97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8C5D291A-AC8F-4556-9164-34AA00699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27866F3A-8392-419D-8270-800CD6DB00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3F0E8D-162F-44C8-A4FF-8ABE5A7D6AFC}" type="datetimeFigureOut">
              <a:rPr lang="nl-BE" smtClean="0"/>
              <a:t>12/05/2022</a:t>
            </a:fld>
            <a:endParaRPr lang="nl-BE"/>
          </a:p>
        </p:txBody>
      </p:sp>
      <p:sp>
        <p:nvSpPr>
          <p:cNvPr id="5" name="Tijdelijke aanduiding voor voettekst 4">
            <a:extLst>
              <a:ext uri="{FF2B5EF4-FFF2-40B4-BE49-F238E27FC236}">
                <a16:creationId xmlns:a16="http://schemas.microsoft.com/office/drawing/2014/main" id="{A2543A29-9C6D-4D27-9D43-F6B5D3F310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a:extLst>
              <a:ext uri="{FF2B5EF4-FFF2-40B4-BE49-F238E27FC236}">
                <a16:creationId xmlns:a16="http://schemas.microsoft.com/office/drawing/2014/main" id="{05C50B30-77F3-47A1-80FA-0733EB61A2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945FC9-4875-437A-A055-A9024F09C9A5}" type="slidenum">
              <a:rPr lang="nl-BE" smtClean="0"/>
              <a:t>‹nr.›</a:t>
            </a:fld>
            <a:endParaRPr lang="nl-BE"/>
          </a:p>
        </p:txBody>
      </p:sp>
    </p:spTree>
    <p:extLst>
      <p:ext uri="{BB962C8B-B14F-4D97-AF65-F5344CB8AC3E}">
        <p14:creationId xmlns:p14="http://schemas.microsoft.com/office/powerpoint/2010/main" val="2517364461"/>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6D10F8D7-A8AC-49AC-973A-64C628E98FE9}"/>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3000" dirty="0">
                <a:solidFill>
                  <a:schemeClr val="bg1"/>
                </a:solidFill>
              </a:rPr>
              <a:t>ALV 13 </a:t>
            </a:r>
            <a:r>
              <a:rPr lang="en-US" sz="3000" dirty="0" err="1">
                <a:solidFill>
                  <a:schemeClr val="bg1"/>
                </a:solidFill>
              </a:rPr>
              <a:t>mei</a:t>
            </a:r>
            <a:r>
              <a:rPr lang="en-US" sz="3000" dirty="0">
                <a:solidFill>
                  <a:schemeClr val="bg1"/>
                </a:solidFill>
              </a:rPr>
              <a:t> 2022  - Eindhoven</a:t>
            </a:r>
            <a:br>
              <a:rPr lang="en-US" sz="3000" kern="1200" dirty="0">
                <a:solidFill>
                  <a:schemeClr val="bg1"/>
                </a:solidFill>
                <a:latin typeface="+mj-lt"/>
                <a:ea typeface="+mj-ea"/>
                <a:cs typeface="+mj-cs"/>
              </a:rPr>
            </a:br>
            <a:endParaRPr lang="en-US" sz="3000" kern="1200" dirty="0">
              <a:solidFill>
                <a:schemeClr val="bg1"/>
              </a:solidFill>
              <a:latin typeface="+mj-lt"/>
              <a:ea typeface="+mj-ea"/>
              <a:cs typeface="+mj-cs"/>
            </a:endParaRPr>
          </a:p>
        </p:txBody>
      </p:sp>
      <p:cxnSp>
        <p:nvCxnSpPr>
          <p:cNvPr id="24" name="Straight Connector 2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4" name="Tijdelijke aanduiding voor inhoud 3">
            <a:extLst>
              <a:ext uri="{FF2B5EF4-FFF2-40B4-BE49-F238E27FC236}">
                <a16:creationId xmlns:a16="http://schemas.microsoft.com/office/drawing/2014/main" id="{16CDE258-CB25-4524-90B8-BD0FCE4CEE54}"/>
              </a:ext>
            </a:extLst>
          </p:cNvPr>
          <p:cNvPicPr>
            <a:picLocks noChangeAspect="1"/>
          </p:cNvPicPr>
          <p:nvPr/>
        </p:nvPicPr>
        <p:blipFill>
          <a:blip r:embed="rId2"/>
          <a:stretch>
            <a:fillRect/>
          </a:stretch>
        </p:blipFill>
        <p:spPr>
          <a:xfrm>
            <a:off x="320040" y="3303312"/>
            <a:ext cx="11496821" cy="2299362"/>
          </a:xfrm>
          <a:prstGeom prst="rect">
            <a:avLst/>
          </a:prstGeom>
        </p:spPr>
      </p:pic>
    </p:spTree>
    <p:extLst>
      <p:ext uri="{BB962C8B-B14F-4D97-AF65-F5344CB8AC3E}">
        <p14:creationId xmlns:p14="http://schemas.microsoft.com/office/powerpoint/2010/main" val="1961666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429601"/>
            <a:ext cx="10515600" cy="4351338"/>
          </a:xfrm>
        </p:spPr>
        <p:txBody>
          <a:bodyPr>
            <a:normAutofit/>
          </a:bodyPr>
          <a:lstStyle/>
          <a:p>
            <a:pPr marL="0" indent="0">
              <a:lnSpc>
                <a:spcPct val="107000"/>
              </a:lnSpc>
              <a:spcAft>
                <a:spcPts val="800"/>
              </a:spcAft>
              <a:buNone/>
            </a:pPr>
            <a:r>
              <a:rPr lang="nl-BE" sz="2000" b="1" u="sng" dirty="0">
                <a:latin typeface="Calibri" panose="020F0502020204030204" pitchFamily="34" charset="0"/>
                <a:ea typeface="Calibri" panose="020F0502020204030204" pitchFamily="34" charset="0"/>
                <a:cs typeface="Times New Roman" panose="02020603050405020304" pitchFamily="18" charset="0"/>
              </a:rPr>
              <a:t>P</a:t>
            </a:r>
            <a:r>
              <a:rPr lang="nl-BE" sz="2000" b="1" u="sng" dirty="0">
                <a:effectLst/>
                <a:latin typeface="Calibri" panose="020F0502020204030204" pitchFamily="34" charset="0"/>
                <a:ea typeface="Calibri" panose="020F0502020204030204" pitchFamily="34" charset="0"/>
                <a:cs typeface="Times New Roman" panose="02020603050405020304" pitchFamily="18" charset="0"/>
              </a:rPr>
              <a:t>arkvergunning</a:t>
            </a: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De nodige afspraken zijn gemaakt met Dhr T. Nissen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Commissariat</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général</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au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Tourisme</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Wallonie</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en er is nu een duidelijk overzicht wat er van ons als vereniging wordt verwacht. Op geregelde basis is er overleg gepland en is er ook een duidelijk beeld op welke subsidies of tegemoetkomingen wij aanspraak kunnen maken. Dhr Nissen beklemtoont wel ‘zolang er gelden/subsidies voorradig zijn’</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000" dirty="0">
                <a:effectLst/>
                <a:latin typeface="Calibri" panose="020F0502020204030204" pitchFamily="34" charset="0"/>
                <a:ea typeface="Calibri" panose="020F0502020204030204" pitchFamily="34" charset="0"/>
                <a:cs typeface="Times New Roman" panose="02020603050405020304" pitchFamily="18" charset="0"/>
              </a:rPr>
              <a:t>De meest belangrijke items die hiervan deel uitmaken :</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nl-BE" sz="42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dirty="0">
              <a:solidFill>
                <a:srgbClr val="FF0000"/>
              </a:solidFill>
              <a:highlight>
                <a:srgbClr val="FFFF00"/>
              </a:highlight>
            </a:endParaRPr>
          </a:p>
          <a:p>
            <a:endParaRPr lang="nl-BE" dirty="0">
              <a:solidFill>
                <a:srgbClr val="FF0000"/>
              </a:solidFill>
              <a:highlight>
                <a:srgbClr val="FFFF00"/>
              </a:highlight>
            </a:endParaRPr>
          </a:p>
        </p:txBody>
      </p:sp>
    </p:spTree>
    <p:extLst>
      <p:ext uri="{BB962C8B-B14F-4D97-AF65-F5344CB8AC3E}">
        <p14:creationId xmlns:p14="http://schemas.microsoft.com/office/powerpoint/2010/main" val="2613530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253331"/>
            <a:ext cx="10515600" cy="4351338"/>
          </a:xfrm>
        </p:spPr>
        <p:txBody>
          <a:bodyPr>
            <a:noAutofit/>
          </a:bodyPr>
          <a:lstStyle/>
          <a:p>
            <a:pPr marL="0" indent="0">
              <a:lnSpc>
                <a:spcPct val="107000"/>
              </a:lnSpc>
              <a:spcAft>
                <a:spcPts val="800"/>
              </a:spcAft>
              <a:buNone/>
            </a:pPr>
            <a:r>
              <a:rPr lang="nl-NL" sz="2000" b="1" u="sng" dirty="0">
                <a:effectLst/>
                <a:latin typeface="Calibri" panose="020F0502020204030204" pitchFamily="34" charset="0"/>
                <a:ea typeface="Calibri" panose="020F0502020204030204" pitchFamily="34" charset="0"/>
                <a:cs typeface="Times New Roman" panose="02020603050405020304" pitchFamily="18" charset="0"/>
              </a:rPr>
              <a:t>1/ Waterzuiveringsstation</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Het waterzuiveringsstation is een zeer belangrijke factor en draait al heel wat jaren op halve kracht. Een recente studie en evaluatie toont aan dat verder uitstel om het waterzuiveringsstation aan te pakken niet verantwoord is. Er is een plan uitgewerkt (samen met de firma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Excilio</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om het herstel in fases uit voeren. De prioritaire opdracht is te voorkomen dat het park op een dag moet worden gesloten omdat bepaalde onderdelen volledig stuk zijn of op basis van de controles wij het afvalwater niet meer mogen lozen. Ondertussen zijn al enkele dringende ingrepen uitgevoerd en er worden binnenkort twee containers geplaats aan de loods die worden aangesloten op de bestaande waterzuiveringsinstallatie ter ondersteuning van ons huidige systeem. We spreken hier over een totale kostprijs van circa 200.000 € weliswaar in fases, maar er is geen andere keuze. Dit is ook reeds besproken met Dhr Nissen en hiervoor kunnen wij aanspraak maken op subsidies. </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Uit teruggevonden documenten, offertes en andere correspondentie (2013) is er toen reeds gewaarschuwd voor ernstige tekortkomingen en noodzakelijke onderhoudswerken ten bedrage van 44.500 €. Helaas, in 2013 is hier niets mee gedaan met als resultaat de huidige situatie.</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329323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253331"/>
            <a:ext cx="10515600" cy="4351338"/>
          </a:xfrm>
        </p:spPr>
        <p:txBody>
          <a:bodyPr>
            <a:noAutofit/>
          </a:bodyPr>
          <a:lstStyle/>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Er is ook beslist dat de verplichte controles, het onderhoud vanop afstand en – of ter plaatse door de firma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Excelio</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worden uitgevoerd. Onze medewerkers van de TD zijn hiervoor niet opgeleid en hebben ook niet de noodzakelijke technische kennis van deze materie. De Parkmanager rapporteert aan het bestuur het verloop van deze werken en onze dienst BH maakt per fase de noodzakelijke subsidie aanvragen in orde. In onze volgende nieuwsbrief komen wij hier gedetailleerd op terug.</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000" b="1" u="sng" dirty="0">
                <a:effectLst/>
                <a:latin typeface="Calibri" panose="020F0502020204030204" pitchFamily="34" charset="0"/>
                <a:ea typeface="Calibri" panose="020F0502020204030204" pitchFamily="34" charset="0"/>
                <a:cs typeface="Times New Roman" panose="02020603050405020304" pitchFamily="18" charset="0"/>
              </a:rPr>
              <a:t>2/ Hoogspanningscabines:</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Op basis van het laatste keuringsrapport dd. 13/08/2021 en een meeting op het park dd. 01/03/2022 met Dhr Stephane Charlier en een vertegenwoordiger van OCB zijn de hoogspanningscabines aan een controle onderworpen. De Parkmanager heeft nogmaals aangedrongen op het rapport en de offerte om na uitvoering van de werken terug in orde te zijn volgens de meeste actuele voorschriften. Ook is de opmerking gemaakt dat de twee gebouwen zelf ook niet meer voldoen aan de huidige normen. Voorzichtige calculatie brengt ons toch aan een totale te verwachten kostprijs van circa 150.000 €. De Parkmanager rapporteert aan het bestuur na ontvangst van alle informatie en offertes. Ook in deze kan er in fases worden gewerkt.</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887889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253331"/>
            <a:ext cx="10515600" cy="4351338"/>
          </a:xfrm>
        </p:spPr>
        <p:txBody>
          <a:bodyPr>
            <a:noAutofit/>
          </a:bodyPr>
          <a:lstStyle/>
          <a:p>
            <a:pPr marL="0" indent="0">
              <a:lnSpc>
                <a:spcPct val="107000"/>
              </a:lnSpc>
              <a:spcAft>
                <a:spcPts val="800"/>
              </a:spcAft>
              <a:buNone/>
            </a:pPr>
            <a:r>
              <a:rPr lang="nl-NL" sz="2000" b="1" u="sng" dirty="0">
                <a:effectLst/>
                <a:latin typeface="Calibri" panose="020F0502020204030204" pitchFamily="34" charset="0"/>
                <a:ea typeface="Calibri" panose="020F0502020204030204" pitchFamily="34" charset="0"/>
                <a:cs typeface="Times New Roman" panose="02020603050405020304" pitchFamily="18" charset="0"/>
              </a:rPr>
              <a:t>3/ Algemene zaken – brandveiligheid</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Er zijn ondertussen heel wat zaken in orde gebracht:</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De elektrische koffers met randbeveiliging, brandslangen … De nieuwe bewegwijzering en bungalownummers zijn in bestelling (fluoriderende uitvoering) Wanneer aan al die zaken is voldaan zal er in overleg met Dhr Nissen een nieuwe inspectie met de brandweer worden georganiseerd.</a:t>
            </a: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1498560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253331"/>
            <a:ext cx="10515600" cy="4351338"/>
          </a:xfrm>
        </p:spPr>
        <p:txBody>
          <a:bodyPr>
            <a:noAutofit/>
          </a:bodyPr>
          <a:lstStyle/>
          <a:p>
            <a:pPr marL="0" indent="0">
              <a:lnSpc>
                <a:spcPct val="107000"/>
              </a:lnSpc>
              <a:spcAft>
                <a:spcPts val="800"/>
              </a:spcAft>
              <a:buNone/>
            </a:pPr>
            <a:r>
              <a:rPr lang="nl-NL" sz="2000" b="1" u="sng" dirty="0">
                <a:effectLst/>
                <a:latin typeface="Calibri" panose="020F0502020204030204" pitchFamily="34" charset="0"/>
                <a:ea typeface="Calibri" panose="020F0502020204030204" pitchFamily="34" charset="0"/>
                <a:cs typeface="Times New Roman" panose="02020603050405020304" pitchFamily="18" charset="0"/>
              </a:rPr>
              <a:t>Diversen:</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000" b="1" u="sng" dirty="0">
                <a:effectLst/>
                <a:latin typeface="Calibri" panose="020F0502020204030204" pitchFamily="34" charset="0"/>
                <a:ea typeface="Calibri" panose="020F0502020204030204" pitchFamily="34" charset="0"/>
                <a:cs typeface="Times New Roman" panose="02020603050405020304" pitchFamily="18" charset="0"/>
              </a:rPr>
              <a:t>1/ Overzicht Personeel: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000" b="1" dirty="0">
                <a:effectLst/>
                <a:latin typeface="Calibri" panose="020F0502020204030204" pitchFamily="34" charset="0"/>
                <a:ea typeface="Calibri" panose="020F0502020204030204" pitchFamily="34" charset="0"/>
                <a:cs typeface="Times New Roman" panose="02020603050405020304" pitchFamily="18" charset="0"/>
              </a:rPr>
              <a:t>Parkmanager: </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Eric is aanwezig volgens contract en in onderling overleg. Eric is aanwezig op maandag/dinsdag/woensdag en donderdag. Eenmaal per maand ook tijdens het weekend voor intake gesprekken met nieuwe leden en - of leden die vragen of problemen hebben. Bij de fysieke afwezigheid van Eric is deze 24/7 telefonisch, mail en via zoom bereikbaar. De agenda’s van Eric en Cecile worden zoveel als mogelijk op elkaar afgestemd.</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Voor de maanden juli en augustus (zomervakantie) is de afspraak gemaakt dat er geen verlof mag worden opgenomen vanaf 15/07/2022 tot en met 15/08/2022.</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904832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253331"/>
            <a:ext cx="10515600" cy="4351338"/>
          </a:xfrm>
        </p:spPr>
        <p:txBody>
          <a:bodyPr>
            <a:noAutofit/>
          </a:bodyPr>
          <a:lstStyle/>
          <a:p>
            <a:pPr marL="0" indent="0">
              <a:lnSpc>
                <a:spcPct val="107000"/>
              </a:lnSpc>
              <a:spcAft>
                <a:spcPts val="800"/>
              </a:spcAft>
              <a:buNone/>
            </a:pPr>
            <a:r>
              <a:rPr lang="nl-NL" sz="2000" b="1" dirty="0">
                <a:effectLst/>
                <a:latin typeface="Calibri" panose="020F0502020204030204" pitchFamily="34" charset="0"/>
                <a:ea typeface="Calibri" panose="020F0502020204030204" pitchFamily="34" charset="0"/>
                <a:cs typeface="Times New Roman" panose="02020603050405020304" pitchFamily="18" charset="0"/>
              </a:rPr>
              <a:t>Boekhouding:</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Cecile (hoofdverantwoordelijke) en Ingrid. </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000" b="1" dirty="0">
                <a:effectLst/>
                <a:latin typeface="Calibri" panose="020F0502020204030204" pitchFamily="34" charset="0"/>
                <a:ea typeface="Calibri" panose="020F0502020204030204" pitchFamily="34" charset="0"/>
                <a:cs typeface="Times New Roman" panose="02020603050405020304" pitchFamily="18" charset="0"/>
              </a:rPr>
              <a:t>Receptie: </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Karolien (hoofdverantwoordelijke receptie en organisatie/planning HK) en Eric en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Emanuelle</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Tijdens de vakantieperiodes doen wij beroep op Thibaut ( geen onbekende aan de receptie) en twee jobstudentes.</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000" b="1" dirty="0">
                <a:effectLst/>
                <a:latin typeface="Calibri" panose="020F0502020204030204" pitchFamily="34" charset="0"/>
                <a:ea typeface="Calibri" panose="020F0502020204030204" pitchFamily="34" charset="0"/>
                <a:cs typeface="Times New Roman" panose="02020603050405020304" pitchFamily="18" charset="0"/>
              </a:rPr>
              <a:t>TD:</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Loic</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 reeds meerdere jaren werkzaam op het park. Algemene zaken en wachtdienst.</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 Tommy – ongeveer een half jaar in dienst. Stille kracht en van meerdere markten thuis.</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 Momenteel worden twee andere potentiële  medewerkers geëvalueerd en kan er iemand aan het team worden toegevoegd. Er is nood aan drie personen bij onze TD.</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853745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253331"/>
            <a:ext cx="10515600" cy="4351338"/>
          </a:xfrm>
        </p:spPr>
        <p:txBody>
          <a:bodyPr>
            <a:noAutofit/>
          </a:bodyPr>
          <a:lstStyle/>
          <a:p>
            <a:pPr marL="0" indent="0">
              <a:lnSpc>
                <a:spcPct val="107000"/>
              </a:lnSpc>
              <a:spcAft>
                <a:spcPts val="800"/>
              </a:spcAft>
              <a:buNone/>
            </a:pPr>
            <a:r>
              <a:rPr lang="nl-NL" sz="2000" b="1" dirty="0">
                <a:effectLst/>
                <a:latin typeface="Calibri" panose="020F0502020204030204" pitchFamily="34" charset="0"/>
                <a:ea typeface="Calibri" panose="020F0502020204030204" pitchFamily="34" charset="0"/>
                <a:cs typeface="Times New Roman" panose="02020603050405020304" pitchFamily="18" charset="0"/>
              </a:rPr>
              <a:t>HK:</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Meest moeilijke departement van ons park. Momenteel zijn er onderhandelingen bezig met een extern bedrijf om de HK volledig te hervormen. Mogelijks kan er op 13/05/2022 meer informatie worden gegeven.     </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Er worden op regelmatige basis evaluatiegesprekken gevoerd zowel persoonlijk, per departement of in groep. De Parkmanager brieft op zeer regelmatige basis het bestuur.</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000" b="1" u="sng" dirty="0">
                <a:effectLst/>
                <a:latin typeface="Calibri" panose="020F0502020204030204" pitchFamily="34" charset="0"/>
                <a:ea typeface="Calibri" panose="020F0502020204030204" pitchFamily="34" charset="0"/>
                <a:cs typeface="Times New Roman" panose="02020603050405020304" pitchFamily="18" charset="0"/>
              </a:rPr>
              <a:t>2/ Zwembad en spraypark:</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Na een lange zoektocht is er eindelijk een firma gevonden die een aantal problemen, welke reeds maanden een bron van ergernis waren heeft kunnen detecteren en oplossen. Het onderhoud van ons zwembad was toevertrouwd aan meerdere firma’s die volledig naast elkaar aan het werk waren en handenvol geld kosten. De installaties zijn verouderd en ook hier dringen zich noodzakelijke ingrepen op. Op dit ogenblik kunnen we mits enkele herstellingen hopelijk nog een twee à drie jaar verder. </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2357572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253331"/>
            <a:ext cx="10515600" cy="4351338"/>
          </a:xfrm>
        </p:spPr>
        <p:txBody>
          <a:bodyPr>
            <a:noAutofit/>
          </a:bodyPr>
          <a:lstStyle/>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Het is overduidelijk dat de aankoop en de installatie van het spraypark een ‘miskoop’ is. Ook hier is een pak geld geïnvesteerd en moeten we jammer genoeg vaststellen dat het spraypark niet of bijna nooit naar behoren heeft gefunctioneerd.</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Met dezelfde firma die nu instaat voor het zwembad is ook hier gezocht naar oplossingen. Het dure onderhoudscontract is gecanceld op basis van bewijzen van nalatigheid van de aanbieder. Ook is er vastgesteld dat de garantieperiode op zo’n investering slechts twee jaar bedroeg. Onbegrijpelijk!</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Het gebouw zelf vraagt op vrij korte termijn ook onderhoud. Aan de voorzijde zijn enkele jaren geleden nieuwe ramen voorzien van dubbel glas geplaatst. De achterzijde is ook aan vervanging toe. We stellen hier houtrot vast en de ramen zijn nog voorzien van enkel glas. Ook het dak is aan vervanging toe, maar met enkele ingrepen kunnen we hier hopelijk nog twee à drie jaar verder. De Parkmanager volgt dit op en rapporteert aan het bestuur. De Parkmanager vraagt na het zomerverlof offertes op om toch tijdig een beeld te krijgen van de totale kostprijs. </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973313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253331"/>
            <a:ext cx="10515600" cy="4351338"/>
          </a:xfrm>
        </p:spPr>
        <p:txBody>
          <a:bodyPr>
            <a:noAutofit/>
          </a:bodyPr>
          <a:lstStyle/>
          <a:p>
            <a:pPr marL="0" indent="0">
              <a:lnSpc>
                <a:spcPct val="107000"/>
              </a:lnSpc>
              <a:spcAft>
                <a:spcPts val="800"/>
              </a:spcAft>
              <a:buNone/>
            </a:pPr>
            <a:r>
              <a:rPr lang="nl-NL" sz="2000" b="1" u="sng" dirty="0">
                <a:effectLst/>
                <a:latin typeface="Calibri" panose="020F0502020204030204" pitchFamily="34" charset="0"/>
                <a:ea typeface="Calibri" panose="020F0502020204030204" pitchFamily="34" charset="0"/>
                <a:cs typeface="Times New Roman" panose="02020603050405020304" pitchFamily="18" charset="0"/>
              </a:rPr>
              <a:t>3/ BBQ , speeltuin, speelplein, en ontspanningszones:</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Deze zones worden systematisch aangepakt. De vervanging en uitbreiding van de zitbanken zal nog gebeuren voor de start van de zomervakantieperiode. Herstellingen en verfraaiingswerken staan geprogrammeerd.</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l-NL" sz="2000" b="1" u="sng" dirty="0">
                <a:effectLst/>
                <a:latin typeface="Calibri" panose="020F0502020204030204" pitchFamily="34" charset="0"/>
                <a:ea typeface="Calibri" panose="020F0502020204030204" pitchFamily="34" charset="0"/>
                <a:cs typeface="Times New Roman" panose="02020603050405020304" pitchFamily="18" charset="0"/>
              </a:rPr>
              <a:t>4/ Algemene netheid van ons park:</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Vorig jaar is een samenwerkingsakkoord afgesloten met Stephane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Litz</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Stephane is gespecialiseerd in bos en groenbeheer. Het park is in regio’s ingedeeld en zone per zone komt aan de beurt. In een van onze nieuwsbrieven hebben wij melding gemaakt, wanneer onze leden gevaarlijke situaties waarnemen, overhangende takken aan de bungalows of dergelijke zij dit kunnen melden bij de Parkmanager. Stephane doet dan het nodige in de luwe periodes op ons park. Er komt regelmatig kritiek dat het snoeiafval of verwijderde dode bomen niet per direct worden verwijderd. Hoopjes snoeiafval vormen een perfecte schuilplaats voor egels, vogels en de dode bomen worden dan met behulp van een medewerker (tijdens een luwe periode) geëvacueerd.</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155437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099095"/>
            <a:ext cx="10515600" cy="4351338"/>
          </a:xfrm>
        </p:spPr>
        <p:txBody>
          <a:bodyPr>
            <a:noAutofit/>
          </a:bodyPr>
          <a:lstStyle/>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Er is nu een vast systeem voor het tijdig vervangen van de vuilnisbakken en het proper houden van ons containerpark. Onze leden (zie uw ledenaccount) kunnen gratis gebruik maken van het containerpark in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Barvaux</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Helaas, ondanks diverse oproepen in onze nieuwsbrieven stellen wij vast dat meerdere leden ons containerpark ( bestemd voor het keukenafval en papier en karton) er van alles en nog wat in deponeren of achterlaten. Zaken die eigenlijk op het containerpark van Sunclass Durbuy niet thuishoren. Helaas, ondanks diverse oproepen in onze nieuwsbrieven stellen wij vast dat meerdere leden en of aannemers na het einde van werken aan de bungalows het restafval onder of rond de bungalows laten rondslingeren. Als Parkmanager vraag ik om deze praktijken een halt toe te roepen en vraag het bestuur om hier passend op te treden. Bij vaststelling en door staving via fotomateriaal het desbetreffende lid hiervan te informeren en het restafval door onze medewerkers van de TD naar het containerpark te laten afvoeren. Onder het motto ‘de vervuiler betaald’ Het is niet de bedoeling om hier een heksenjacht te creëren, maar we moeten met zijn allen beseffen dat een net en proper park alleen maar positieve indrukken bij onze gasten kan nalaten.</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Ook de omgeving rond de loods, het gebouw aan de rechterzijde bij de ingang van ons park komt aan de beurt.</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1577195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5D6E462F-C1E1-485F-B1A8-14C5158F94A6}"/>
              </a:ext>
            </a:extLst>
          </p:cNvPr>
          <p:cNvSpPr>
            <a:spLocks noGrp="1"/>
          </p:cNvSpPr>
          <p:nvPr>
            <p:ph idx="1"/>
          </p:nvPr>
        </p:nvSpPr>
        <p:spPr>
          <a:xfrm>
            <a:off x="742950" y="482600"/>
            <a:ext cx="10515600" cy="5975350"/>
          </a:xfrm>
        </p:spPr>
        <p:txBody>
          <a:bodyPr>
            <a:normAutofit/>
          </a:bodyPr>
          <a:lstStyle/>
          <a:p>
            <a:pPr marL="0" indent="0">
              <a:buNone/>
            </a:pPr>
            <a:r>
              <a:rPr lang="nl-NL" b="1" dirty="0"/>
              <a:t>Welkom en bedankt voor jullie aanwezigheid</a:t>
            </a:r>
          </a:p>
          <a:p>
            <a:pPr marL="0" indent="0">
              <a:buNone/>
            </a:pPr>
            <a:r>
              <a:rPr lang="nl-NL" b="1" dirty="0"/>
              <a:t>Opening vergadering</a:t>
            </a:r>
          </a:p>
          <a:p>
            <a:pPr marL="0" indent="0">
              <a:buNone/>
            </a:pPr>
            <a:r>
              <a:rPr lang="nl-NL" b="1" dirty="0"/>
              <a:t>Op het programma :</a:t>
            </a:r>
          </a:p>
          <a:p>
            <a:pPr lvl="2"/>
            <a:endParaRPr lang="nl-NL" dirty="0"/>
          </a:p>
          <a:p>
            <a:pPr marL="1371600" lvl="2" indent="-457200">
              <a:buAutoNum type="arabicPeriod"/>
            </a:pPr>
            <a:r>
              <a:rPr lang="nl-NL" dirty="0"/>
              <a:t>Lijst ingezonden stukken</a:t>
            </a:r>
          </a:p>
          <a:p>
            <a:pPr marL="1371600" lvl="2" indent="-457200">
              <a:buAutoNum type="arabicPeriod"/>
            </a:pPr>
            <a:r>
              <a:rPr lang="nl-NL" dirty="0"/>
              <a:t>Bijdrage commissarissen</a:t>
            </a:r>
          </a:p>
          <a:p>
            <a:pPr marL="1371600" lvl="2" indent="-457200">
              <a:buAutoNum type="arabicPeriod"/>
            </a:pPr>
            <a:r>
              <a:rPr lang="nl-NL" dirty="0"/>
              <a:t>Goedkeuring notulen vorige vergadering</a:t>
            </a:r>
          </a:p>
          <a:p>
            <a:pPr marL="1371600" lvl="2" indent="-457200">
              <a:buAutoNum type="arabicPeriod"/>
            </a:pPr>
            <a:r>
              <a:rPr lang="nl-NL" dirty="0"/>
              <a:t>Cijfers 2019 -2020 -2021</a:t>
            </a:r>
          </a:p>
          <a:p>
            <a:pPr marL="1371600" lvl="2" indent="-457200">
              <a:buAutoNum type="arabicPeriod"/>
            </a:pPr>
            <a:r>
              <a:rPr lang="nl-NL" dirty="0"/>
              <a:t>Woordje van de kascommissie</a:t>
            </a:r>
          </a:p>
          <a:p>
            <a:pPr marL="1371600" lvl="2" indent="-457200">
              <a:buAutoNum type="arabicPeriod"/>
            </a:pPr>
            <a:r>
              <a:rPr lang="nl-NL" dirty="0"/>
              <a:t>Goedkeuring cijfers en decharge bestuur</a:t>
            </a:r>
          </a:p>
          <a:p>
            <a:pPr marL="1371600" lvl="2" indent="-457200">
              <a:buAutoNum type="arabicPeriod"/>
            </a:pPr>
            <a:endParaRPr lang="nl-NL" dirty="0"/>
          </a:p>
          <a:p>
            <a:pPr marL="1371600" lvl="2" indent="-457200">
              <a:buAutoNum type="arabicPeriod"/>
            </a:pPr>
            <a:r>
              <a:rPr lang="nl-NL" dirty="0"/>
              <a:t>Budget 2022</a:t>
            </a:r>
          </a:p>
          <a:p>
            <a:pPr marL="1371600" lvl="2" indent="-457200">
              <a:buAutoNum type="arabicPeriod"/>
            </a:pPr>
            <a:r>
              <a:rPr lang="nl-NL" dirty="0"/>
              <a:t>Investeringen 2020 – 2021 -2022</a:t>
            </a:r>
          </a:p>
          <a:p>
            <a:pPr marL="1371600" lvl="2" indent="-457200">
              <a:buAutoNum type="arabicPeriod"/>
            </a:pPr>
            <a:r>
              <a:rPr lang="nl-NL" dirty="0"/>
              <a:t>Parkvergunning en stand van zaken park door </a:t>
            </a:r>
            <a:r>
              <a:rPr lang="nl-NL" dirty="0" err="1"/>
              <a:t>parkmanager</a:t>
            </a:r>
            <a:endParaRPr lang="nl-NL" dirty="0"/>
          </a:p>
          <a:p>
            <a:pPr marL="1371600" lvl="2" indent="-457200">
              <a:buAutoNum type="arabicPeriod"/>
            </a:pPr>
            <a:r>
              <a:rPr lang="nl-NL" dirty="0"/>
              <a:t>Ingestuurde vragen, rondvraag en afsluit vergadering</a:t>
            </a:r>
          </a:p>
          <a:p>
            <a:pPr marL="1371600" lvl="2" indent="-457200">
              <a:buAutoNum type="arabicPeriod"/>
            </a:pPr>
            <a:endParaRPr lang="nl-NL" dirty="0"/>
          </a:p>
          <a:p>
            <a:pPr marL="0" indent="0">
              <a:buNone/>
            </a:pPr>
            <a:endParaRPr lang="nl-BE" dirty="0"/>
          </a:p>
        </p:txBody>
      </p:sp>
      <p:sp>
        <p:nvSpPr>
          <p:cNvPr id="6" name="Tekstvak 5">
            <a:extLst>
              <a:ext uri="{FF2B5EF4-FFF2-40B4-BE49-F238E27FC236}">
                <a16:creationId xmlns:a16="http://schemas.microsoft.com/office/drawing/2014/main" id="{2D29A401-9FC4-4178-B208-316D0D9C4D8D}"/>
              </a:ext>
            </a:extLst>
          </p:cNvPr>
          <p:cNvSpPr txBox="1"/>
          <p:nvPr/>
        </p:nvSpPr>
        <p:spPr>
          <a:xfrm>
            <a:off x="1502229" y="4324739"/>
            <a:ext cx="1772816" cy="646331"/>
          </a:xfrm>
          <a:prstGeom prst="rect">
            <a:avLst/>
          </a:prstGeom>
          <a:noFill/>
        </p:spPr>
        <p:txBody>
          <a:bodyPr wrap="square" rtlCol="0">
            <a:spAutoFit/>
          </a:bodyPr>
          <a:lstStyle/>
          <a:p>
            <a:r>
              <a:rPr lang="nl-BE" b="1" dirty="0">
                <a:solidFill>
                  <a:schemeClr val="accent1"/>
                </a:solidFill>
              </a:rPr>
              <a:t>PAUZE</a:t>
            </a:r>
          </a:p>
          <a:p>
            <a:endParaRPr lang="nl-BE" b="1" dirty="0">
              <a:solidFill>
                <a:schemeClr val="accent1"/>
              </a:solidFill>
            </a:endParaRPr>
          </a:p>
        </p:txBody>
      </p:sp>
    </p:spTree>
    <p:extLst>
      <p:ext uri="{BB962C8B-B14F-4D97-AF65-F5344CB8AC3E}">
        <p14:creationId xmlns:p14="http://schemas.microsoft.com/office/powerpoint/2010/main" val="2523854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EE6F18-8CA9-4F9C-9529-6E2053D23164}"/>
              </a:ext>
            </a:extLst>
          </p:cNvPr>
          <p:cNvSpPr>
            <a:spLocks noGrp="1"/>
          </p:cNvSpPr>
          <p:nvPr>
            <p:ph type="title"/>
          </p:nvPr>
        </p:nvSpPr>
        <p:spPr>
          <a:xfrm>
            <a:off x="838200" y="0"/>
            <a:ext cx="10515600" cy="1325563"/>
          </a:xfrm>
        </p:spPr>
        <p:txBody>
          <a:bodyPr>
            <a:normAutofit/>
          </a:bodyPr>
          <a:lstStyle/>
          <a:p>
            <a:r>
              <a:rPr lang="nl-BE" sz="2800" b="1" dirty="0"/>
              <a:t>9. Parkmanager</a:t>
            </a:r>
          </a:p>
        </p:txBody>
      </p:sp>
      <p:sp>
        <p:nvSpPr>
          <p:cNvPr id="3" name="Tijdelijke aanduiding voor inhoud 2">
            <a:extLst>
              <a:ext uri="{FF2B5EF4-FFF2-40B4-BE49-F238E27FC236}">
                <a16:creationId xmlns:a16="http://schemas.microsoft.com/office/drawing/2014/main" id="{EF4944E5-1BFF-4BB6-BB87-DADA6DEC54FB}"/>
              </a:ext>
            </a:extLst>
          </p:cNvPr>
          <p:cNvSpPr>
            <a:spLocks noGrp="1"/>
          </p:cNvSpPr>
          <p:nvPr>
            <p:ph idx="1"/>
          </p:nvPr>
        </p:nvSpPr>
        <p:spPr>
          <a:xfrm>
            <a:off x="838200" y="1253331"/>
            <a:ext cx="10515600" cy="4351338"/>
          </a:xfrm>
        </p:spPr>
        <p:txBody>
          <a:bodyPr>
            <a:noAutofit/>
          </a:bodyPr>
          <a:lstStyle/>
          <a:p>
            <a:pPr marL="0" indent="0">
              <a:lnSpc>
                <a:spcPct val="107000"/>
              </a:lnSpc>
              <a:spcAft>
                <a:spcPts val="800"/>
              </a:spcAft>
              <a:buNone/>
            </a:pPr>
            <a:r>
              <a:rPr lang="nl-NL" sz="2000" b="1" u="sng" dirty="0">
                <a:effectLst/>
                <a:latin typeface="Calibri" panose="020F0502020204030204" pitchFamily="34" charset="0"/>
                <a:ea typeface="Calibri" panose="020F0502020204030204" pitchFamily="34" charset="0"/>
                <a:cs typeface="Times New Roman" panose="02020603050405020304" pitchFamily="18" charset="0"/>
              </a:rPr>
              <a:t>5/ Laadpalen:</a:t>
            </a:r>
            <a:endParaRPr lang="nl-BE"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De onderhandelingen zitten in ver gevorderd stadium. Wij hopen op korte termijn hierover de leden verder te informeren. Een aantal technische en praktische zitten nog in de onderzoeksfase, maar ook hier verwachten heel snel uitsluitsel. Ik wacht op de bevestiging van een nieuwe datum in week 20/2022.</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2000" dirty="0">
              <a:solidFill>
                <a:srgbClr val="FF0000"/>
              </a:solidFill>
              <a:highlight>
                <a:srgbClr val="FFFF00"/>
              </a:highlight>
            </a:endParaRPr>
          </a:p>
        </p:txBody>
      </p:sp>
    </p:spTree>
    <p:extLst>
      <p:ext uri="{BB962C8B-B14F-4D97-AF65-F5344CB8AC3E}">
        <p14:creationId xmlns:p14="http://schemas.microsoft.com/office/powerpoint/2010/main" val="3192143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C1FDF6-27B6-B739-9C90-B33ADA67BB51}"/>
              </a:ext>
            </a:extLst>
          </p:cNvPr>
          <p:cNvSpPr>
            <a:spLocks noGrp="1"/>
          </p:cNvSpPr>
          <p:nvPr>
            <p:ph type="title"/>
          </p:nvPr>
        </p:nvSpPr>
        <p:spPr>
          <a:xfrm>
            <a:off x="838200" y="253388"/>
            <a:ext cx="10515600" cy="1325563"/>
          </a:xfrm>
        </p:spPr>
        <p:txBody>
          <a:bodyPr anchor="b"/>
          <a:lstStyle/>
          <a:p>
            <a:r>
              <a:rPr lang="nl-BE" sz="2800" b="1" dirty="0">
                <a:latin typeface="Calibri" panose="020F0502020204030204" pitchFamily="34" charset="0"/>
                <a:cs typeface="Calibri" panose="020F0502020204030204" pitchFamily="34" charset="0"/>
              </a:rPr>
              <a:t>10. Behandeling ingezonden stukken + rondvraag</a:t>
            </a: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Vraag van Wolf Van De </a:t>
            </a:r>
            <a:r>
              <a:rPr kumimoji="0" lang="nl-NL" sz="2000" b="1" i="0" u="none" strike="noStrike" kern="1200" cap="none" spc="0" normalizeH="0" baseline="0" noProof="0" dirty="0" err="1">
                <a:ln>
                  <a:noFill/>
                </a:ln>
                <a:solidFill>
                  <a:prstClr val="black"/>
                </a:solidFill>
                <a:effectLst/>
                <a:uLnTx/>
                <a:uFillTx/>
                <a:latin typeface="Calibri" panose="020F0502020204030204" pitchFamily="34" charset="0"/>
                <a:ea typeface="+mj-ea"/>
                <a:cs typeface="Calibri" panose="020F0502020204030204" pitchFamily="34" charset="0"/>
              </a:rPr>
              <a:t>Kerckhove</a:t>
            </a:r>
            <a:endParaRPr lang="nl-BE" b="1" dirty="0"/>
          </a:p>
        </p:txBody>
      </p:sp>
      <p:sp>
        <p:nvSpPr>
          <p:cNvPr id="3" name="Tijdelijke aanduiding voor inhoud 2">
            <a:extLst>
              <a:ext uri="{FF2B5EF4-FFF2-40B4-BE49-F238E27FC236}">
                <a16:creationId xmlns:a16="http://schemas.microsoft.com/office/drawing/2014/main" id="{8E298191-6981-F7B3-5699-65D2A9C11847}"/>
              </a:ext>
            </a:extLst>
          </p:cNvPr>
          <p:cNvSpPr>
            <a:spLocks noGrp="1"/>
          </p:cNvSpPr>
          <p:nvPr>
            <p:ph idx="1"/>
          </p:nvPr>
        </p:nvSpPr>
        <p:spPr>
          <a:xfrm>
            <a:off x="838200" y="1788997"/>
            <a:ext cx="10515600" cy="4351338"/>
          </a:xfrm>
        </p:spPr>
        <p:txBody>
          <a:bodyPr>
            <a:normAutofit/>
          </a:bodyPr>
          <a:lstStyle/>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rPr>
              <a:t>Lijst verantwoordelijkheden en beslissingsrechten alsook toegestane afwijkingen van het budget van zowel Parkmanager als bestuur</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2000" b="1" i="0" u="none" strike="noStrike" kern="1200" cap="none" spc="0" normalizeH="0" noProof="0" dirty="0">
              <a:ln>
                <a:noFill/>
              </a:ln>
              <a:solidFill>
                <a:srgbClr val="92D050"/>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BE" sz="2000" b="1" i="1" u="none" strike="noStrike" kern="1200" cap="none" spc="0" normalizeH="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Wat betreft de verantwoordelijkheden en de beslissingsrechten staan deze in het contract vermeld dat afgesloten is tussen het bestuur en de </a:t>
            </a:r>
            <a:r>
              <a:rPr kumimoji="0" lang="nl-BE" sz="2000" b="1" i="1" u="none" strike="noStrike" kern="1200" cap="none" spc="0" normalizeH="0" noProof="0" dirty="0" err="1">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parkmanager</a:t>
            </a:r>
            <a:r>
              <a:rPr kumimoji="0" lang="nl-BE" sz="2000" b="1" i="1" u="none" strike="noStrike" kern="1200" cap="none" spc="0" normalizeH="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a:t>
            </a:r>
          </a:p>
          <a:p>
            <a:pPr marL="0" marR="0" lvl="0" indent="0" algn="l" defTabSz="914400" rtl="0" eaLnBrk="1" fontAlgn="auto" latinLnBrk="0" hangingPunct="1">
              <a:lnSpc>
                <a:spcPct val="90000"/>
              </a:lnSpc>
              <a:spcBef>
                <a:spcPts val="1000"/>
              </a:spcBef>
              <a:spcAft>
                <a:spcPts val="0"/>
              </a:spcAft>
              <a:buClrTx/>
              <a:buSzTx/>
              <a:buNone/>
              <a:tabLst/>
              <a:defRPr/>
            </a:pPr>
            <a:r>
              <a:rPr kumimoji="0" lang="nl-BE" sz="2000" b="1" i="1" u="none" strike="noStrike" kern="1200" cap="none" spc="0" normalizeH="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Het bestuur houdt zich aan de voorwaarden die in de statuten vermeld staan.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8000" b="1" i="0"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endParaRPr>
          </a:p>
          <a:p>
            <a:endParaRPr lang="nl-BE" dirty="0"/>
          </a:p>
        </p:txBody>
      </p:sp>
    </p:spTree>
    <p:extLst>
      <p:ext uri="{BB962C8B-B14F-4D97-AF65-F5344CB8AC3E}">
        <p14:creationId xmlns:p14="http://schemas.microsoft.com/office/powerpoint/2010/main" val="4025324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C1FDF6-27B6-B739-9C90-B33ADA67BB51}"/>
              </a:ext>
            </a:extLst>
          </p:cNvPr>
          <p:cNvSpPr>
            <a:spLocks noGrp="1"/>
          </p:cNvSpPr>
          <p:nvPr>
            <p:ph type="title"/>
          </p:nvPr>
        </p:nvSpPr>
        <p:spPr>
          <a:xfrm>
            <a:off x="838200" y="299024"/>
            <a:ext cx="10515600" cy="1325563"/>
          </a:xfrm>
        </p:spPr>
        <p:txBody>
          <a:bodyPr/>
          <a:lstStyle/>
          <a:p>
            <a:r>
              <a:rPr lang="nl-BE" sz="2800" b="1" dirty="0">
                <a:latin typeface="Calibri" panose="020F0502020204030204" pitchFamily="34" charset="0"/>
                <a:cs typeface="Calibri" panose="020F0502020204030204" pitchFamily="34" charset="0"/>
              </a:rPr>
              <a:t>10. Behandeling ingezonden stukken + rondvraag</a:t>
            </a:r>
            <a:b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Vraag van Wolf Van De </a:t>
            </a:r>
            <a:r>
              <a:rPr kumimoji="0" lang="nl-NL" sz="2000" b="1" i="0" u="none" strike="noStrike" kern="1200" cap="none" spc="0" normalizeH="0" baseline="0" noProof="0" dirty="0" err="1">
                <a:ln>
                  <a:noFill/>
                </a:ln>
                <a:solidFill>
                  <a:prstClr val="black"/>
                </a:solidFill>
                <a:effectLst/>
                <a:uLnTx/>
                <a:uFillTx/>
                <a:latin typeface="Calibri" panose="020F0502020204030204" pitchFamily="34" charset="0"/>
                <a:ea typeface="+mj-ea"/>
                <a:cs typeface="Calibri" panose="020F0502020204030204" pitchFamily="34" charset="0"/>
              </a:rPr>
              <a:t>Kerckhove</a:t>
            </a:r>
            <a:endParaRPr lang="nl-BE" b="1" dirty="0"/>
          </a:p>
        </p:txBody>
      </p:sp>
      <p:sp>
        <p:nvSpPr>
          <p:cNvPr id="3" name="Tijdelijke aanduiding voor inhoud 2">
            <a:extLst>
              <a:ext uri="{FF2B5EF4-FFF2-40B4-BE49-F238E27FC236}">
                <a16:creationId xmlns:a16="http://schemas.microsoft.com/office/drawing/2014/main" id="{8E298191-6981-F7B3-5699-65D2A9C11847}"/>
              </a:ext>
            </a:extLst>
          </p:cNvPr>
          <p:cNvSpPr>
            <a:spLocks noGrp="1"/>
          </p:cNvSpPr>
          <p:nvPr>
            <p:ph idx="1"/>
          </p:nvPr>
        </p:nvSpPr>
        <p:spPr>
          <a:xfrm>
            <a:off x="838200" y="1979861"/>
            <a:ext cx="10515600" cy="4351338"/>
          </a:xfrm>
        </p:spPr>
        <p:txBody>
          <a:bodyPr>
            <a:normAutofit fontScale="25000" lnSpcReduction="20000"/>
          </a:bodyPr>
          <a:lstStyle/>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Wat is het plan voor de zomervakantie qua dagelijkse aanwezigheid van de </a:t>
            </a:r>
            <a:r>
              <a:rPr kumimoji="0" lang="nl-BE" sz="8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mn-cs"/>
              </a:rPr>
              <a:t>parkmanager</a:t>
            </a:r>
            <a:r>
              <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a:t>
            </a:r>
          </a:p>
          <a:p>
            <a:pPr marL="0" marR="0" lvl="0" indent="0" algn="ctr"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defTabSz="914400" rtl="0" eaLnBrk="1" fontAlgn="auto" latinLnBrk="0" hangingPunct="1">
              <a:lnSpc>
                <a:spcPct val="107000"/>
              </a:lnSpc>
              <a:spcBef>
                <a:spcPts val="1000"/>
              </a:spcBef>
              <a:spcAft>
                <a:spcPts val="800"/>
              </a:spcAft>
              <a:buClrTx/>
              <a:buSzTx/>
              <a:buNone/>
              <a:tabLst/>
              <a:defRPr/>
            </a:pPr>
            <a:r>
              <a:rPr kumimoji="0" lang="nl-NL"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Times New Roman" panose="02020603050405020304" pitchFamily="18" charset="0"/>
              </a:rPr>
              <a:t>Eric is aanwezig volgens contract en in onderling overleg. Eric is aanwezig op maandag/dinsdag/woensdag en donderdag. Eenmaal per maand ook tijdens het weekend voor intake gesprekken met nieuwe leden en - of leden die vragen of problemen hebben. Bij de fysieke afwezigheid van Eric is deze 7/24 telefonisch, mail en via zoom bereikbaar. De agenda’s van Eric en Cecile worden zoveel als mogelijk op elkaar afgestemd.</a:t>
            </a:r>
            <a:endPar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defTabSz="914400" rtl="0" eaLnBrk="1" fontAlgn="auto" latinLnBrk="0" hangingPunct="1">
              <a:lnSpc>
                <a:spcPct val="107000"/>
              </a:lnSpc>
              <a:spcBef>
                <a:spcPts val="1000"/>
              </a:spcBef>
              <a:spcAft>
                <a:spcPts val="800"/>
              </a:spcAft>
              <a:buClrTx/>
              <a:buSzTx/>
              <a:buNone/>
              <a:tabLst/>
              <a:defRPr/>
            </a:pPr>
            <a:r>
              <a:rPr kumimoji="0" lang="nl-NL"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Times New Roman" panose="02020603050405020304" pitchFamily="18" charset="0"/>
              </a:rPr>
              <a:t>Voor de maanden juli en augustus (zomervakantie) is de afspraak gemaakt dat er geen verlof mag worden opgenomen vanaf 15/07/2022 tot en met 15/08/2022.</a:t>
            </a:r>
            <a:endPar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endParaRPr lang="nl-BE" dirty="0"/>
          </a:p>
        </p:txBody>
      </p:sp>
    </p:spTree>
    <p:extLst>
      <p:ext uri="{BB962C8B-B14F-4D97-AF65-F5344CB8AC3E}">
        <p14:creationId xmlns:p14="http://schemas.microsoft.com/office/powerpoint/2010/main" val="423016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C1FDF6-27B6-B739-9C90-B33ADA67BB51}"/>
              </a:ext>
            </a:extLst>
          </p:cNvPr>
          <p:cNvSpPr>
            <a:spLocks noGrp="1"/>
          </p:cNvSpPr>
          <p:nvPr>
            <p:ph type="title"/>
          </p:nvPr>
        </p:nvSpPr>
        <p:spPr>
          <a:xfrm>
            <a:off x="838200" y="299023"/>
            <a:ext cx="10515600" cy="1325563"/>
          </a:xfrm>
        </p:spPr>
        <p:txBody>
          <a:bodyPr>
            <a:normAutofit fontScale="90000"/>
          </a:bodyPr>
          <a:lstStyle/>
          <a:p>
            <a:r>
              <a:rPr lang="nl-BE" sz="3100" b="1" dirty="0">
                <a:latin typeface="Calibri" panose="020F0502020204030204" pitchFamily="34" charset="0"/>
                <a:cs typeface="Calibri" panose="020F0502020204030204" pitchFamily="34" charset="0"/>
              </a:rPr>
              <a:t>10. Behandeling ingezonden stukken + rondvraag</a:t>
            </a:r>
            <a:br>
              <a:rPr kumimoji="0" lang="nl-NL" sz="28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8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r>
              <a:rPr kumimoji="0" lang="nl-NL" sz="22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Vraag van Wolf Van De </a:t>
            </a:r>
            <a:r>
              <a:rPr kumimoji="0" lang="nl-NL" sz="2200" b="1" i="0" u="none" strike="noStrike" kern="1200" cap="none" spc="0" normalizeH="0" baseline="0" noProof="0" dirty="0" err="1">
                <a:ln>
                  <a:noFill/>
                </a:ln>
                <a:solidFill>
                  <a:prstClr val="black"/>
                </a:solidFill>
                <a:effectLst/>
                <a:uLnTx/>
                <a:uFillTx/>
                <a:latin typeface="Calibri" panose="020F0502020204030204" pitchFamily="34" charset="0"/>
                <a:ea typeface="+mj-ea"/>
                <a:cs typeface="Calibri" panose="020F0502020204030204" pitchFamily="34" charset="0"/>
              </a:rPr>
              <a:t>Kerckhove</a:t>
            </a:r>
            <a:endParaRPr lang="nl-BE" sz="2200" b="1" dirty="0"/>
          </a:p>
        </p:txBody>
      </p:sp>
      <p:sp>
        <p:nvSpPr>
          <p:cNvPr id="3" name="Tijdelijke aanduiding voor inhoud 2">
            <a:extLst>
              <a:ext uri="{FF2B5EF4-FFF2-40B4-BE49-F238E27FC236}">
                <a16:creationId xmlns:a16="http://schemas.microsoft.com/office/drawing/2014/main" id="{8E298191-6981-F7B3-5699-65D2A9C11847}"/>
              </a:ext>
            </a:extLst>
          </p:cNvPr>
          <p:cNvSpPr>
            <a:spLocks noGrp="1"/>
          </p:cNvSpPr>
          <p:nvPr>
            <p:ph idx="1"/>
          </p:nvPr>
        </p:nvSpPr>
        <p:spPr>
          <a:xfrm>
            <a:off x="838200" y="2023929"/>
            <a:ext cx="10515600" cy="4351338"/>
          </a:xfrm>
        </p:spPr>
        <p:txBody>
          <a:bodyPr>
            <a:normAutofit fontScale="25000" lnSpcReduction="20000"/>
          </a:bodyPr>
          <a:lstStyle/>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Een onderbouwing in detail (cijfermatig)  van de stijging van de </a:t>
            </a:r>
            <a:r>
              <a:rPr kumimoji="0" lang="nl-BE" sz="8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mn-cs"/>
              </a:rPr>
              <a:t>beheersbijdrage</a:t>
            </a: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Zie nieuwsbrief 20/02/2022 met volledige uitleg</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8000" b="0" i="0" u="none" strike="noStrike" kern="12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De timeline, details en het concreet actieplan gelinkt aan de parkvergunning</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Zie uitleg </a:t>
            </a:r>
            <a:r>
              <a:rPr kumimoji="0" lang="nl-BE" sz="8000" b="1" i="1" u="none" strike="noStrike" kern="1200" cap="none" spc="0" normalizeH="0" baseline="0" noProof="0" dirty="0" err="1">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parkmanager</a:t>
            </a:r>
            <a:endPar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8000" b="0" i="0" u="none" strike="noStrike" kern="12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De timeline, details en het concreet actieplan gelinkt aan het kwaliteitsniveau van het park betreffende </a:t>
            </a:r>
            <a:r>
              <a:rPr kumimoji="0" lang="nl-BE" sz="8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mn-cs"/>
              </a:rPr>
              <a:t>oa</a:t>
            </a:r>
            <a:r>
              <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 de klachten van schoonmaak, efficiëntie van de technische dienst, de aantrekkelijkheid van het park</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Zie uitleg </a:t>
            </a:r>
            <a:r>
              <a:rPr kumimoji="0" lang="nl-BE" sz="8000" b="1" i="1" u="none" strike="noStrike" kern="1200" cap="none" spc="0" normalizeH="0" baseline="0" noProof="0" dirty="0" err="1">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parkmanager</a:t>
            </a:r>
            <a:endPar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8000" b="0" i="0"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endParaRPr>
          </a:p>
          <a:p>
            <a:endParaRPr lang="nl-BE" dirty="0"/>
          </a:p>
        </p:txBody>
      </p:sp>
    </p:spTree>
    <p:extLst>
      <p:ext uri="{BB962C8B-B14F-4D97-AF65-F5344CB8AC3E}">
        <p14:creationId xmlns:p14="http://schemas.microsoft.com/office/powerpoint/2010/main" val="11994780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C1FDF6-27B6-B739-9C90-B33ADA67BB51}"/>
              </a:ext>
            </a:extLst>
          </p:cNvPr>
          <p:cNvSpPr>
            <a:spLocks noGrp="1"/>
          </p:cNvSpPr>
          <p:nvPr>
            <p:ph type="title"/>
          </p:nvPr>
        </p:nvSpPr>
        <p:spPr/>
        <p:txBody>
          <a:bodyPr/>
          <a:lstStyle/>
          <a:p>
            <a:r>
              <a:rPr lang="nl-BE" sz="2800" b="1" dirty="0">
                <a:latin typeface="Calibri" panose="020F0502020204030204" pitchFamily="34" charset="0"/>
                <a:cs typeface="Calibri" panose="020F0502020204030204" pitchFamily="34" charset="0"/>
              </a:rPr>
              <a:t>10. Behandeling ingezonden stukken + rondvraag</a:t>
            </a: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Vraag van Wolf Van De </a:t>
            </a:r>
            <a:r>
              <a:rPr kumimoji="0" lang="nl-NL" sz="2000" b="1" i="0" u="none" strike="noStrike" kern="1200" cap="none" spc="0" normalizeH="0" baseline="0" noProof="0" dirty="0" err="1">
                <a:ln>
                  <a:noFill/>
                </a:ln>
                <a:solidFill>
                  <a:prstClr val="black"/>
                </a:solidFill>
                <a:effectLst/>
                <a:uLnTx/>
                <a:uFillTx/>
                <a:latin typeface="Calibri" panose="020F0502020204030204" pitchFamily="34" charset="0"/>
                <a:ea typeface="+mj-ea"/>
                <a:cs typeface="Calibri" panose="020F0502020204030204" pitchFamily="34" charset="0"/>
              </a:rPr>
              <a:t>Kerckhove</a:t>
            </a:r>
            <a:endParaRPr lang="nl-BE" b="1" dirty="0"/>
          </a:p>
        </p:txBody>
      </p:sp>
      <p:sp>
        <p:nvSpPr>
          <p:cNvPr id="3" name="Tijdelijke aanduiding voor inhoud 2">
            <a:extLst>
              <a:ext uri="{FF2B5EF4-FFF2-40B4-BE49-F238E27FC236}">
                <a16:creationId xmlns:a16="http://schemas.microsoft.com/office/drawing/2014/main" id="{8E298191-6981-F7B3-5699-65D2A9C11847}"/>
              </a:ext>
            </a:extLst>
          </p:cNvPr>
          <p:cNvSpPr>
            <a:spLocks noGrp="1"/>
          </p:cNvSpPr>
          <p:nvPr>
            <p:ph idx="1"/>
          </p:nvPr>
        </p:nvSpPr>
        <p:spPr>
          <a:xfrm>
            <a:off x="838200" y="1935794"/>
            <a:ext cx="10515600" cy="4351338"/>
          </a:xfrm>
        </p:spPr>
        <p:txBody>
          <a:bodyPr>
            <a:normAutofit fontScale="250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Ik laat ook graag op de agenda zetten volgende punten om te stemmen: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Dat een externe revisor wordt aangesteld om de cijfers van de voorbije 2 jaar door te lichten alsook voor de toekomst</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De cijfers worden reeds gecontroleerd door een externe revisor en ook door de kascommissie die bestaat uit leden van de vereniging.</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Dat elk huisje – telkens per maand – kan kiezen om de schoonmaak zelf te laten doen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BE" sz="8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Administratief zeer belastend, wat bij klachten?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8000" b="0" i="0"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endParaRPr>
          </a:p>
          <a:p>
            <a:endParaRPr lang="nl-BE" dirty="0"/>
          </a:p>
        </p:txBody>
      </p:sp>
    </p:spTree>
    <p:extLst>
      <p:ext uri="{BB962C8B-B14F-4D97-AF65-F5344CB8AC3E}">
        <p14:creationId xmlns:p14="http://schemas.microsoft.com/office/powerpoint/2010/main" val="985922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C1FDF6-27B6-B739-9C90-B33ADA67BB51}"/>
              </a:ext>
            </a:extLst>
          </p:cNvPr>
          <p:cNvSpPr>
            <a:spLocks noGrp="1"/>
          </p:cNvSpPr>
          <p:nvPr>
            <p:ph type="title"/>
          </p:nvPr>
        </p:nvSpPr>
        <p:spPr/>
        <p:txBody>
          <a:bodyPr/>
          <a:lstStyle/>
          <a:p>
            <a:r>
              <a:rPr lang="nl-BE" sz="2800" b="1" dirty="0">
                <a:latin typeface="Calibri" panose="020F0502020204030204" pitchFamily="34" charset="0"/>
                <a:cs typeface="Calibri" panose="020F0502020204030204" pitchFamily="34" charset="0"/>
              </a:rPr>
              <a:t>10. Behandeling ingezonden stukken + rondvraag</a:t>
            </a: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Vraag van Wolf Van De </a:t>
            </a:r>
            <a:r>
              <a:rPr kumimoji="0" lang="nl-NL" sz="2000" b="1" i="0" u="none" strike="noStrike" kern="1200" cap="none" spc="0" normalizeH="0" baseline="0" noProof="0" dirty="0" err="1">
                <a:ln>
                  <a:noFill/>
                </a:ln>
                <a:solidFill>
                  <a:prstClr val="black"/>
                </a:solidFill>
                <a:effectLst/>
                <a:uLnTx/>
                <a:uFillTx/>
                <a:latin typeface="Calibri" panose="020F0502020204030204" pitchFamily="34" charset="0"/>
                <a:ea typeface="+mj-ea"/>
                <a:cs typeface="Calibri" panose="020F0502020204030204" pitchFamily="34" charset="0"/>
              </a:rPr>
              <a:t>Kerckhove</a:t>
            </a:r>
            <a:endParaRPr lang="nl-BE" b="1" dirty="0"/>
          </a:p>
        </p:txBody>
      </p:sp>
      <p:sp>
        <p:nvSpPr>
          <p:cNvPr id="3" name="Tijdelijke aanduiding voor inhoud 2">
            <a:extLst>
              <a:ext uri="{FF2B5EF4-FFF2-40B4-BE49-F238E27FC236}">
                <a16:creationId xmlns:a16="http://schemas.microsoft.com/office/drawing/2014/main" id="{8E298191-6981-F7B3-5699-65D2A9C11847}"/>
              </a:ext>
            </a:extLst>
          </p:cNvPr>
          <p:cNvSpPr>
            <a:spLocks noGrp="1"/>
          </p:cNvSpPr>
          <p:nvPr>
            <p:ph idx="1"/>
          </p:nvPr>
        </p:nvSpPr>
        <p:spPr/>
        <p:txBody>
          <a:bodyPr>
            <a:noAutofit/>
          </a:bodyPr>
          <a:lstStyle/>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Dat in weekdagen, niet BE of NL vakantie, het toegestaan is om verhuur per nacht te doen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BE" sz="2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Administratief en naar receptie toe zeer belastend.</a:t>
            </a:r>
          </a:p>
          <a:p>
            <a:pPr marL="0" marR="0" lvl="0" indent="0" algn="l" defTabSz="914400" rtl="0" eaLnBrk="1" fontAlgn="auto" latinLnBrk="0" hangingPunct="1">
              <a:lnSpc>
                <a:spcPct val="90000"/>
              </a:lnSpc>
              <a:spcBef>
                <a:spcPts val="1000"/>
              </a:spcBef>
              <a:spcAft>
                <a:spcPts val="0"/>
              </a:spcAft>
              <a:buClrTx/>
              <a:buSzTx/>
              <a:buNone/>
              <a:tabLst/>
              <a:defRPr/>
            </a:pPr>
            <a:r>
              <a:rPr kumimoji="0" lang="nl-BE" sz="2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Geeft aanleiding tot aantrekking van privéfeestjes, overbelasting op het park, nachtlawaai en overbelasting HK.</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Wijziging statuten dat de ALV in België kan gebeuren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BE" sz="2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Wij zijn dit voorstel genegen.</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nl-BE" sz="2000" b="0" i="0" u="none" strike="noStrike" kern="1200" cap="none" spc="0" normalizeH="0" baseline="0" noProof="0" dirty="0">
              <a:ln>
                <a:noFill/>
              </a:ln>
              <a:solidFill>
                <a:srgbClr val="00B050"/>
              </a:solidFill>
              <a:effectLst/>
              <a:uLnTx/>
              <a:uFillTx/>
              <a:latin typeface="Calibri" panose="020F0502020204030204" pitchFamily="34" charset="0"/>
              <a:ea typeface="Calibri" panose="020F0502020204030204" pitchFamily="34" charset="0"/>
              <a:cs typeface="+mn-cs"/>
            </a:endParaRPr>
          </a:p>
          <a:p>
            <a:endParaRPr lang="nl-BE" dirty="0"/>
          </a:p>
        </p:txBody>
      </p:sp>
    </p:spTree>
    <p:extLst>
      <p:ext uri="{BB962C8B-B14F-4D97-AF65-F5344CB8AC3E}">
        <p14:creationId xmlns:p14="http://schemas.microsoft.com/office/powerpoint/2010/main" val="13561817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C1FDF6-27B6-B739-9C90-B33ADA67BB51}"/>
              </a:ext>
            </a:extLst>
          </p:cNvPr>
          <p:cNvSpPr>
            <a:spLocks noGrp="1"/>
          </p:cNvSpPr>
          <p:nvPr>
            <p:ph type="title"/>
          </p:nvPr>
        </p:nvSpPr>
        <p:spPr/>
        <p:txBody>
          <a:bodyPr/>
          <a:lstStyle/>
          <a:p>
            <a:r>
              <a:rPr lang="nl-BE" sz="2800" b="1" dirty="0">
                <a:latin typeface="Calibri" panose="020F0502020204030204" pitchFamily="34" charset="0"/>
                <a:cs typeface="Calibri" panose="020F0502020204030204" pitchFamily="34" charset="0"/>
              </a:rPr>
              <a:t>10. Behandeling ingezonden stukken + rondvraag</a:t>
            </a: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br>
            <a: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Vraag van Wolf Van De </a:t>
            </a:r>
            <a:r>
              <a:rPr kumimoji="0" lang="nl-NL" sz="2000" b="1" i="0" u="none" strike="noStrike" kern="1200" cap="none" spc="0" normalizeH="0" baseline="0" noProof="0" dirty="0" err="1">
                <a:ln>
                  <a:noFill/>
                </a:ln>
                <a:solidFill>
                  <a:prstClr val="black"/>
                </a:solidFill>
                <a:effectLst/>
                <a:uLnTx/>
                <a:uFillTx/>
                <a:latin typeface="Calibri" panose="020F0502020204030204" pitchFamily="34" charset="0"/>
                <a:ea typeface="+mj-ea"/>
                <a:cs typeface="Calibri" panose="020F0502020204030204" pitchFamily="34" charset="0"/>
              </a:rPr>
              <a:t>Kerckhove</a:t>
            </a:r>
            <a:endParaRPr lang="nl-BE" b="1" dirty="0"/>
          </a:p>
        </p:txBody>
      </p:sp>
      <p:sp>
        <p:nvSpPr>
          <p:cNvPr id="3" name="Tijdelijke aanduiding voor inhoud 2">
            <a:extLst>
              <a:ext uri="{FF2B5EF4-FFF2-40B4-BE49-F238E27FC236}">
                <a16:creationId xmlns:a16="http://schemas.microsoft.com/office/drawing/2014/main" id="{8E298191-6981-F7B3-5699-65D2A9C11847}"/>
              </a:ext>
            </a:extLst>
          </p:cNvPr>
          <p:cNvSpPr>
            <a:spLocks noGrp="1"/>
          </p:cNvSpPr>
          <p:nvPr>
            <p:ph idx="1"/>
          </p:nvPr>
        </p:nvSpPr>
        <p:spPr>
          <a:xfrm>
            <a:off x="838200" y="2012912"/>
            <a:ext cx="10515600" cy="4351338"/>
          </a:xfrm>
        </p:spPr>
        <p:txBody>
          <a:bodyPr>
            <a:noAutofit/>
          </a:bodyPr>
          <a:lstStyle/>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Het ontslag van huidig bestuur en de herverkiezing van nieuwe bestuursleden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endPar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BE" sz="2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Het mandaat van de huidige bestuurders loopt af in november en beide bestuurders wensen hun mandaat niet te verlengen.</a:t>
            </a:r>
          </a:p>
          <a:p>
            <a:pPr marL="0" marR="0" lvl="0" indent="0" algn="l" defTabSz="914400" rtl="0" eaLnBrk="1" fontAlgn="auto" latinLnBrk="0" hangingPunct="1">
              <a:lnSpc>
                <a:spcPct val="90000"/>
              </a:lnSpc>
              <a:spcBef>
                <a:spcPts val="1000"/>
              </a:spcBef>
              <a:spcAft>
                <a:spcPts val="0"/>
              </a:spcAft>
              <a:buClrTx/>
              <a:buSzTx/>
              <a:buNone/>
              <a:tabLst/>
              <a:defRPr/>
            </a:pPr>
            <a:r>
              <a:rPr kumimoji="0" lang="nl-BE" sz="2000" b="1" i="1"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mn-cs"/>
              </a:rPr>
              <a:t>In een volgende nieuwsbrief zullen er kandidaturen opgevraagd worden die op de ALV van november kunnen ter stemming gebracht worden. </a:t>
            </a:r>
          </a:p>
          <a:p>
            <a:endParaRPr lang="nl-BE" dirty="0"/>
          </a:p>
        </p:txBody>
      </p:sp>
    </p:spTree>
    <p:extLst>
      <p:ext uri="{BB962C8B-B14F-4D97-AF65-F5344CB8AC3E}">
        <p14:creationId xmlns:p14="http://schemas.microsoft.com/office/powerpoint/2010/main" val="19594142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A38BD5-DE31-BF2A-34A8-D590A609717B}"/>
              </a:ext>
            </a:extLst>
          </p:cNvPr>
          <p:cNvSpPr>
            <a:spLocks noGrp="1"/>
          </p:cNvSpPr>
          <p:nvPr>
            <p:ph type="title"/>
          </p:nvPr>
        </p:nvSpPr>
        <p:spPr>
          <a:xfrm>
            <a:off x="838200" y="143220"/>
            <a:ext cx="10515600" cy="1325563"/>
          </a:xfrm>
        </p:spPr>
        <p:txBody>
          <a:bodyPr>
            <a:normAutofit/>
          </a:bodyPr>
          <a:lstStyle/>
          <a:p>
            <a:r>
              <a:rPr lang="nl-NL" sz="2800" b="1" dirty="0">
                <a:latin typeface="Calibri" panose="020F0502020204030204" pitchFamily="34" charset="0"/>
                <a:cs typeface="Calibri" panose="020F0502020204030204" pitchFamily="34" charset="0"/>
              </a:rPr>
              <a:t>Vraag chalet 21</a:t>
            </a:r>
            <a:br>
              <a:rPr lang="nl-BE" sz="2800" b="1" dirty="0">
                <a:latin typeface="Calibri" panose="020F0502020204030204" pitchFamily="34" charset="0"/>
                <a:ea typeface="Calibri" panose="020F0502020204030204" pitchFamily="34" charset="0"/>
              </a:rPr>
            </a:b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19CFD2F0-C37A-EF06-C50C-4298C4D19ED7}"/>
              </a:ext>
            </a:extLst>
          </p:cNvPr>
          <p:cNvSpPr>
            <a:spLocks noGrp="1"/>
          </p:cNvSpPr>
          <p:nvPr>
            <p:ph idx="1"/>
          </p:nvPr>
        </p:nvSpPr>
        <p:spPr>
          <a:xfrm>
            <a:off x="838200" y="662781"/>
            <a:ext cx="10515600" cy="4351338"/>
          </a:xfrm>
        </p:spPr>
        <p:txBody>
          <a:bodyPr/>
          <a:lstStyle/>
          <a:p>
            <a:pPr marL="0" indent="0">
              <a:buNone/>
            </a:pPr>
            <a:endParaRPr lang="nl-BE" sz="2000" dirty="0">
              <a:effectLst/>
              <a:latin typeface="Calibri" panose="020F0502020204030204" pitchFamily="34" charset="0"/>
              <a:ea typeface="Calibri" panose="020F0502020204030204" pitchFamily="34" charset="0"/>
            </a:endParaRPr>
          </a:p>
          <a:p>
            <a:endParaRPr lang="nl-BE" sz="2000" dirty="0">
              <a:latin typeface="Calibri" panose="020F0502020204030204" pitchFamily="34" charset="0"/>
              <a:ea typeface="Calibri" panose="020F0502020204030204" pitchFamily="34" charset="0"/>
            </a:endParaRPr>
          </a:p>
          <a:p>
            <a:pPr marL="0" indent="0">
              <a:buNone/>
            </a:pPr>
            <a:r>
              <a:rPr lang="nl-BE" sz="2000" dirty="0">
                <a:effectLst/>
                <a:latin typeface="Calibri" panose="020F0502020204030204" pitchFamily="34" charset="0"/>
                <a:ea typeface="Calibri" panose="020F0502020204030204" pitchFamily="34" charset="0"/>
              </a:rPr>
              <a:t>Dit is ongehoord, een week om alles voor te bereiden, en volkomen in strijd met de statuten. Zij hebben waarschijnlijk al kandidaten klaar staan en wij moeten nog beginnen.</a:t>
            </a:r>
          </a:p>
          <a:p>
            <a:pPr marL="0" indent="0">
              <a:buNone/>
            </a:pPr>
            <a:r>
              <a:rPr lang="nl-BE" sz="2000" dirty="0">
                <a:effectLst/>
                <a:latin typeface="Calibri" panose="020F0502020204030204" pitchFamily="34" charset="0"/>
                <a:ea typeface="Calibri" panose="020F0502020204030204" pitchFamily="34" charset="0"/>
              </a:rPr>
              <a:t>Ik zou zeggen, er is geen sprake van een plotselinge bestuurscrisis of andere calamiteit, dus de statuten zijn leidend.</a:t>
            </a:r>
          </a:p>
          <a:p>
            <a:endParaRPr lang="nl-BE" dirty="0"/>
          </a:p>
        </p:txBody>
      </p:sp>
    </p:spTree>
    <p:extLst>
      <p:ext uri="{BB962C8B-B14F-4D97-AF65-F5344CB8AC3E}">
        <p14:creationId xmlns:p14="http://schemas.microsoft.com/office/powerpoint/2010/main" val="25448694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33D3B8-C33E-3BD1-CBFC-BC893FDC812F}"/>
              </a:ext>
            </a:extLst>
          </p:cNvPr>
          <p:cNvSpPr>
            <a:spLocks noGrp="1"/>
          </p:cNvSpPr>
          <p:nvPr>
            <p:ph type="title"/>
          </p:nvPr>
        </p:nvSpPr>
        <p:spPr>
          <a:xfrm>
            <a:off x="838200" y="0"/>
            <a:ext cx="10515600" cy="1325563"/>
          </a:xfrm>
        </p:spPr>
        <p:txBody>
          <a:bodyPr>
            <a:normAutofit/>
          </a:bodyPr>
          <a:lstStyle/>
          <a:p>
            <a:r>
              <a:rPr lang="nl-NL" sz="2800" b="1" dirty="0">
                <a:latin typeface="Calibri" panose="020F0502020204030204" pitchFamily="34" charset="0"/>
                <a:cs typeface="Calibri" panose="020F0502020204030204" pitchFamily="34" charset="0"/>
              </a:rPr>
              <a:t>Vraag chalet 29</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24551470-BC98-8874-A6B6-2AC6D4377292}"/>
              </a:ext>
            </a:extLst>
          </p:cNvPr>
          <p:cNvSpPr>
            <a:spLocks noGrp="1"/>
          </p:cNvSpPr>
          <p:nvPr>
            <p:ph idx="1"/>
          </p:nvPr>
        </p:nvSpPr>
        <p:spPr>
          <a:xfrm>
            <a:off x="838200" y="1253331"/>
            <a:ext cx="10515600" cy="4351338"/>
          </a:xfrm>
        </p:spPr>
        <p:txBody>
          <a:bodyPr/>
          <a:lstStyle/>
          <a:p>
            <a:pPr marL="0" indent="0">
              <a:spcAft>
                <a:spcPts val="1200"/>
              </a:spcAft>
              <a:buNone/>
            </a:pPr>
            <a:r>
              <a:rPr lang="nl-BE"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Kunnen ze nu nog een nieuw punt op de agenda zetten? Kan je niet op 13 mei stemmen voor </a:t>
            </a:r>
            <a:r>
              <a:rPr lang="nl-BE" sz="2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ak</a:t>
            </a:r>
            <a:r>
              <a:rPr lang="nl-BE"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dan niet vervroegde verkiezingen? Ik weet natuurlijk niet wat er in de statuten staat.</a:t>
            </a:r>
            <a:endParaRPr lang="nl-BE" sz="2000" dirty="0">
              <a:effectLst/>
              <a:latin typeface="Calibri" panose="020F0502020204030204" pitchFamily="34" charset="0"/>
              <a:ea typeface="Calibri" panose="020F0502020204030204" pitchFamily="34" charset="0"/>
              <a:cs typeface="Calibri" panose="020F0502020204030204" pitchFamily="34" charset="0"/>
            </a:endParaRPr>
          </a:p>
          <a:p>
            <a:endParaRPr lang="nl-BE" dirty="0"/>
          </a:p>
        </p:txBody>
      </p:sp>
    </p:spTree>
    <p:extLst>
      <p:ext uri="{BB962C8B-B14F-4D97-AF65-F5344CB8AC3E}">
        <p14:creationId xmlns:p14="http://schemas.microsoft.com/office/powerpoint/2010/main" val="4697735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495885-1E9C-057C-F445-B9DBDFD0C1FE}"/>
              </a:ext>
            </a:extLst>
          </p:cNvPr>
          <p:cNvSpPr>
            <a:spLocks noGrp="1"/>
          </p:cNvSpPr>
          <p:nvPr>
            <p:ph type="title"/>
          </p:nvPr>
        </p:nvSpPr>
        <p:spPr>
          <a:xfrm>
            <a:off x="838200" y="0"/>
            <a:ext cx="10515600" cy="1325563"/>
          </a:xfrm>
        </p:spPr>
        <p:txBody>
          <a:bodyPr>
            <a:normAutofit/>
          </a:bodyPr>
          <a:lstStyle/>
          <a:p>
            <a:r>
              <a:rPr lang="nl-NL" sz="2800" b="1" dirty="0">
                <a:latin typeface="Calibri" panose="020F0502020204030204" pitchFamily="34" charset="0"/>
                <a:cs typeface="Calibri" panose="020F0502020204030204" pitchFamily="34" charset="0"/>
              </a:rPr>
              <a:t>Vraag van chalet 48</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5DB0B8B6-2D57-2739-62E4-714902BD21D5}"/>
              </a:ext>
            </a:extLst>
          </p:cNvPr>
          <p:cNvSpPr>
            <a:spLocks noGrp="1"/>
          </p:cNvSpPr>
          <p:nvPr>
            <p:ph idx="1"/>
          </p:nvPr>
        </p:nvSpPr>
        <p:spPr>
          <a:xfrm>
            <a:off x="838200" y="1424715"/>
            <a:ext cx="10515600" cy="4351338"/>
          </a:xfrm>
        </p:spPr>
        <p:txBody>
          <a:bodyPr>
            <a:noAutofit/>
          </a:bodyPr>
          <a:lstStyle/>
          <a:p>
            <a:pPr marL="0" indent="0">
              <a:buNone/>
            </a:pPr>
            <a:r>
              <a:rPr lang="nl-BE" sz="2000" dirty="0">
                <a:effectLst/>
                <a:latin typeface="Calibri" panose="020F0502020204030204" pitchFamily="34" charset="0"/>
                <a:ea typeface="Times New Roman" panose="02020603050405020304" pitchFamily="18" charset="0"/>
              </a:rPr>
              <a:t>Vermits er geen ALV  tot nu mogelijk was en dus ook geen mogelijke bespreking.</a:t>
            </a:r>
            <a:br>
              <a:rPr lang="nl-BE" sz="2000" dirty="0">
                <a:effectLst/>
                <a:latin typeface="Calibri" panose="020F0502020204030204" pitchFamily="34" charset="0"/>
                <a:ea typeface="Times New Roman" panose="02020603050405020304" pitchFamily="18" charset="0"/>
              </a:rPr>
            </a:br>
            <a:r>
              <a:rPr lang="nl-BE" sz="2000" dirty="0">
                <a:effectLst/>
                <a:latin typeface="Calibri" panose="020F0502020204030204" pitchFamily="34" charset="0"/>
                <a:ea typeface="Times New Roman" panose="02020603050405020304" pitchFamily="18" charset="0"/>
              </a:rPr>
              <a:t>Vermits er ook geen opmerkingen, voorstellen, aanvullingen, afwijzingen,… tot bij mij gekomen zijn, waarop we dan eventueel konden reageren, aanpassingen doen…</a:t>
            </a:r>
            <a:br>
              <a:rPr lang="nl-BE" sz="2000" dirty="0">
                <a:effectLst/>
                <a:latin typeface="Calibri" panose="020F0502020204030204" pitchFamily="34" charset="0"/>
                <a:ea typeface="Times New Roman" panose="02020603050405020304" pitchFamily="18" charset="0"/>
              </a:rPr>
            </a:br>
            <a:br>
              <a:rPr lang="nl-BE" sz="2000" dirty="0">
                <a:effectLst/>
                <a:latin typeface="Calibri" panose="020F0502020204030204" pitchFamily="34" charset="0"/>
                <a:ea typeface="Times New Roman" panose="02020603050405020304" pitchFamily="18" charset="0"/>
              </a:rPr>
            </a:br>
            <a:r>
              <a:rPr lang="nl-BE" sz="2000" dirty="0">
                <a:effectLst/>
                <a:latin typeface="Calibri" panose="020F0502020204030204" pitchFamily="34" charset="0"/>
                <a:ea typeface="Times New Roman" panose="02020603050405020304" pitchFamily="18" charset="0"/>
              </a:rPr>
              <a:t>Stel ik voor, indien dit opgebracht wordt op de komende ALV een voorstel te lanceren van zaken die eventueel ter stemming  &amp; verder kunnen afgewerkt worden via mail.</a:t>
            </a:r>
            <a:br>
              <a:rPr lang="nl-BE" sz="2000" dirty="0">
                <a:effectLst/>
                <a:latin typeface="Calibri" panose="020F0502020204030204" pitchFamily="34" charset="0"/>
                <a:ea typeface="Times New Roman" panose="02020603050405020304" pitchFamily="18" charset="0"/>
              </a:rPr>
            </a:br>
            <a:br>
              <a:rPr lang="nl-BE" sz="2000" dirty="0">
                <a:effectLst/>
                <a:latin typeface="Calibri" panose="020F0502020204030204" pitchFamily="34" charset="0"/>
                <a:ea typeface="Times New Roman" panose="02020603050405020304" pitchFamily="18" charset="0"/>
              </a:rPr>
            </a:br>
            <a:r>
              <a:rPr lang="nl-BE" sz="2000" dirty="0">
                <a:effectLst/>
                <a:latin typeface="Calibri" panose="020F0502020204030204" pitchFamily="34" charset="0"/>
                <a:ea typeface="Times New Roman" panose="02020603050405020304" pitchFamily="18" charset="0"/>
              </a:rPr>
              <a:t>Fase 1: Door deze samen te vatten (zie bijlage)  en via mail te verspreiden en expliciete vraag naar opmerkingen, aanvullingen, vergeten punten,…</a:t>
            </a:r>
          </a:p>
          <a:p>
            <a:pPr marL="0" indent="0">
              <a:buNone/>
            </a:pPr>
            <a:br>
              <a:rPr lang="nl-BE" sz="2000" dirty="0">
                <a:effectLst/>
                <a:latin typeface="Calibri" panose="020F0502020204030204" pitchFamily="34" charset="0"/>
                <a:ea typeface="Times New Roman" panose="02020603050405020304" pitchFamily="18" charset="0"/>
              </a:rPr>
            </a:br>
            <a:r>
              <a:rPr lang="nl-BE" sz="2000" dirty="0">
                <a:effectLst/>
                <a:latin typeface="Calibri" panose="020F0502020204030204" pitchFamily="34" charset="0"/>
                <a:ea typeface="Times New Roman" panose="02020603050405020304" pitchFamily="18" charset="0"/>
              </a:rPr>
              <a:t>Fase 2: Voorgaande opnemen, verwerken in de samenvatting en deze dan rond te sturen met de vraag de punten dan één voor één al dan niet goed te keuren (OK/NOK). Bij niet ok, is wel vermelding van reden of een beter voorstel noodzakelijk. Samenvatting van deze resultaten, indien een punt meer dan 50/60/70/… % ok is (wat werd gehanteerd bij de zender keuze?) , is dit goedgekeurd. Zaken die niet goedgekeurd zijn herwerken en opnieuw op toer…</a:t>
            </a:r>
            <a:br>
              <a:rPr lang="nl-BE" sz="2000" dirty="0">
                <a:effectLst/>
                <a:latin typeface="Calibri" panose="020F0502020204030204" pitchFamily="34" charset="0"/>
                <a:ea typeface="Times New Roman" panose="02020603050405020304" pitchFamily="18" charset="0"/>
              </a:rPr>
            </a:br>
            <a:endParaRPr lang="nl-BE" sz="2000" dirty="0"/>
          </a:p>
        </p:txBody>
      </p:sp>
    </p:spTree>
    <p:extLst>
      <p:ext uri="{BB962C8B-B14F-4D97-AF65-F5344CB8AC3E}">
        <p14:creationId xmlns:p14="http://schemas.microsoft.com/office/powerpoint/2010/main" val="1304766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D19CC9-B4F9-6FC6-7114-56F6908792AF}"/>
              </a:ext>
            </a:extLst>
          </p:cNvPr>
          <p:cNvSpPr>
            <a:spLocks noGrp="1"/>
          </p:cNvSpPr>
          <p:nvPr>
            <p:ph type="title"/>
          </p:nvPr>
        </p:nvSpPr>
        <p:spPr>
          <a:xfrm>
            <a:off x="838201" y="154236"/>
            <a:ext cx="10515600" cy="1325563"/>
          </a:xfrm>
        </p:spPr>
        <p:txBody>
          <a:bodyPr/>
          <a:lstStyle/>
          <a:p>
            <a:pPr marL="228600" marR="0" lvl="0" indent="-228600" defTabSz="914400" rtl="0" eaLnBrk="1" fontAlgn="auto" latinLnBrk="0" hangingPunct="1">
              <a:lnSpc>
                <a:spcPct val="107000"/>
              </a:lnSpc>
              <a:spcBef>
                <a:spcPts val="1000"/>
              </a:spcBef>
              <a:spcAft>
                <a:spcPts val="800"/>
              </a:spcAft>
              <a:tabLst/>
              <a:defRPr/>
            </a:pPr>
            <a:r>
              <a:rPr kumimoji="0" lang="nl-NL" sz="2800" b="1"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Ingezonden vragen ALV – 13 mei 20220 </a:t>
            </a:r>
            <a:b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nl-BE" dirty="0"/>
          </a:p>
        </p:txBody>
      </p:sp>
      <p:sp>
        <p:nvSpPr>
          <p:cNvPr id="3" name="Tijdelijke aanduiding voor inhoud 2">
            <a:extLst>
              <a:ext uri="{FF2B5EF4-FFF2-40B4-BE49-F238E27FC236}">
                <a16:creationId xmlns:a16="http://schemas.microsoft.com/office/drawing/2014/main" id="{C77ACF31-D5F8-835D-0D04-E91522C0BBDB}"/>
              </a:ext>
            </a:extLst>
          </p:cNvPr>
          <p:cNvSpPr>
            <a:spLocks noGrp="1"/>
          </p:cNvSpPr>
          <p:nvPr>
            <p:ph idx="1"/>
          </p:nvPr>
        </p:nvSpPr>
        <p:spPr>
          <a:xfrm>
            <a:off x="838199" y="947450"/>
            <a:ext cx="11721029" cy="7722825"/>
          </a:xfrm>
        </p:spPr>
        <p:txBody>
          <a:bodyPr>
            <a:normAutofit/>
          </a:bodyPr>
          <a:lstStyle/>
          <a:p>
            <a:pPr>
              <a:lnSpc>
                <a:spcPct val="107000"/>
              </a:lnSpc>
              <a:spcAft>
                <a:spcPts val="800"/>
              </a:spcAft>
            </a:pPr>
            <a:r>
              <a:rPr lang="nl-NL" sz="2000" b="1" i="1" u="none" strike="noStrike" dirty="0">
                <a:effectLst/>
                <a:latin typeface="Calibri" panose="020F0502020204030204" pitchFamily="34" charset="0"/>
                <a:ea typeface="Calibri" panose="020F0502020204030204" pitchFamily="34" charset="0"/>
                <a:cs typeface="Times New Roman" panose="02020603050405020304" pitchFamily="18" charset="0"/>
              </a:rPr>
              <a:t> </a:t>
            </a:r>
            <a:r>
              <a:rPr lang="nl-BE" sz="2000" i="1" dirty="0">
                <a:effectLst/>
                <a:latin typeface="Calibri" panose="020F0502020204030204" pitchFamily="34" charset="0"/>
                <a:ea typeface="Calibri" panose="020F0502020204030204" pitchFamily="34" charset="0"/>
                <a:cs typeface="Times New Roman" panose="02020603050405020304" pitchFamily="18" charset="0"/>
              </a:rPr>
              <a:t>Agenda punten Wolf Van De </a:t>
            </a:r>
            <a:r>
              <a:rPr lang="nl-BE" sz="2000" i="1" dirty="0" err="1">
                <a:effectLst/>
                <a:latin typeface="Calibri" panose="020F0502020204030204" pitchFamily="34" charset="0"/>
                <a:ea typeface="Calibri" panose="020F0502020204030204" pitchFamily="34" charset="0"/>
                <a:cs typeface="Times New Roman" panose="02020603050405020304" pitchFamily="18" charset="0"/>
              </a:rPr>
              <a:t>Kerckhove</a:t>
            </a:r>
            <a:r>
              <a:rPr lang="nl-BE" sz="2000" i="1" dirty="0">
                <a:effectLst/>
                <a:latin typeface="Calibri" panose="020F0502020204030204" pitchFamily="34" charset="0"/>
                <a:ea typeface="Calibri" panose="020F0502020204030204" pitchFamily="34" charset="0"/>
                <a:cs typeface="Times New Roman" panose="02020603050405020304" pitchFamily="18" charset="0"/>
              </a:rPr>
              <a:t> (zie mail)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B021</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 Heeft vragen bij de huidige situatie (zie mail)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B029</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Heeft vragen bij de huidige situatie (zie mail)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B073</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 Diverse mails met vragen werden reeds behandeld en de leden hebben deze week een persoonlijk onderhoud gehad met Cecile (BH)</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B046</a:t>
            </a:r>
            <a:r>
              <a:rPr lang="nl-NL" sz="2000" i="1" dirty="0">
                <a:effectLst/>
                <a:latin typeface="Calibri" panose="020F0502020204030204" pitchFamily="34" charset="0"/>
                <a:ea typeface="Calibri" panose="020F0502020204030204" pitchFamily="34" charset="0"/>
                <a:cs typeface="Times New Roman" panose="02020603050405020304" pitchFamily="18" charset="0"/>
              </a:rPr>
              <a:t>/093 – Heeft vragen bij de huidige situatie (zie mail)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B113</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 Vraag om in de toekomst ALV digitaal te laten doorgaan.</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B122</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 Vraag i.v.m. uitzendkrachten is reeds behandeld.</a:t>
            </a: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B130 – Heeft vragen bij de huidige situatie (zie mail)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B132 – Heeft vragen bij de huidige situatie (zie mail)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B133 - Vraag om in de toekomst ALV digitaal te laten doorgaan. </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B136 – Heeft vragen bij de huidige situatie (zie mail)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nl-BE" sz="7200" dirty="0"/>
          </a:p>
        </p:txBody>
      </p:sp>
    </p:spTree>
    <p:extLst>
      <p:ext uri="{BB962C8B-B14F-4D97-AF65-F5344CB8AC3E}">
        <p14:creationId xmlns:p14="http://schemas.microsoft.com/office/powerpoint/2010/main" val="9643324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8D970F-0738-5E48-165C-D9C21C291E8C}"/>
              </a:ext>
            </a:extLst>
          </p:cNvPr>
          <p:cNvSpPr>
            <a:spLocks noGrp="1"/>
          </p:cNvSpPr>
          <p:nvPr>
            <p:ph type="title"/>
          </p:nvPr>
        </p:nvSpPr>
        <p:spPr>
          <a:xfrm>
            <a:off x="838200" y="0"/>
            <a:ext cx="10515600" cy="1325563"/>
          </a:xfrm>
        </p:spPr>
        <p:txBody>
          <a:bodyPr/>
          <a:lstStyle/>
          <a:p>
            <a:r>
              <a:rPr lang="nl-NL" sz="2800" b="1" dirty="0">
                <a:latin typeface="+mn-lt"/>
              </a:rPr>
              <a:t>Vraag chalet 46/93</a:t>
            </a:r>
            <a:endParaRPr lang="nl-BE" sz="2800" b="1" dirty="0">
              <a:latin typeface="+mn-lt"/>
            </a:endParaRPr>
          </a:p>
        </p:txBody>
      </p:sp>
      <p:sp>
        <p:nvSpPr>
          <p:cNvPr id="3" name="Tijdelijke aanduiding voor inhoud 2">
            <a:extLst>
              <a:ext uri="{FF2B5EF4-FFF2-40B4-BE49-F238E27FC236}">
                <a16:creationId xmlns:a16="http://schemas.microsoft.com/office/drawing/2014/main" id="{91FB6976-99B1-F998-3997-D0E5366E9F22}"/>
              </a:ext>
            </a:extLst>
          </p:cNvPr>
          <p:cNvSpPr>
            <a:spLocks noGrp="1"/>
          </p:cNvSpPr>
          <p:nvPr>
            <p:ph idx="1"/>
          </p:nvPr>
        </p:nvSpPr>
        <p:spPr>
          <a:xfrm>
            <a:off x="838200" y="1440035"/>
            <a:ext cx="10515600" cy="4351338"/>
          </a:xfrm>
        </p:spPr>
        <p:txBody>
          <a:bodyPr>
            <a:normAutofit/>
          </a:bodyPr>
          <a:lstStyle/>
          <a:p>
            <a:pPr marL="0" indent="0">
              <a:lnSpc>
                <a:spcPct val="100000"/>
              </a:lnSpc>
              <a:spcBef>
                <a:spcPts val="600"/>
              </a:spcBef>
              <a:buNone/>
            </a:pPr>
            <a:r>
              <a:rPr lang="nl-BE" sz="2000" dirty="0">
                <a:effectLst/>
                <a:latin typeface="Calibri" panose="020F0502020204030204" pitchFamily="34" charset="0"/>
                <a:ea typeface="Calibri" panose="020F0502020204030204" pitchFamily="34" charset="0"/>
              </a:rPr>
              <a:t>Wie is Orava en waarom die plotse wending.</a:t>
            </a:r>
          </a:p>
          <a:p>
            <a:pPr marL="0" indent="0">
              <a:spcBef>
                <a:spcPts val="0"/>
              </a:spcBef>
              <a:buNone/>
            </a:pPr>
            <a:r>
              <a:rPr lang="nl-BE" sz="2000" dirty="0">
                <a:effectLst/>
                <a:latin typeface="Calibri" panose="020F0502020204030204" pitchFamily="34" charset="0"/>
                <a:ea typeface="Calibri" panose="020F0502020204030204" pitchFamily="34" charset="0"/>
              </a:rPr>
              <a:t> </a:t>
            </a:r>
          </a:p>
          <a:p>
            <a:pPr marL="0" indent="0">
              <a:lnSpc>
                <a:spcPct val="100000"/>
              </a:lnSpc>
              <a:spcBef>
                <a:spcPts val="600"/>
              </a:spcBef>
              <a:buNone/>
            </a:pPr>
            <a:r>
              <a:rPr lang="nl-BE" sz="2000" dirty="0">
                <a:effectLst/>
                <a:latin typeface="Calibri" panose="020F0502020204030204" pitchFamily="34" charset="0"/>
                <a:ea typeface="Calibri" panose="020F0502020204030204" pitchFamily="34" charset="0"/>
              </a:rPr>
              <a:t>Dit heeft alleen maar een negatieve invloed op de continuïteit van het park. Ik voel momenteel dat er al van alles gaande is bij bepaalde communicatie en ondersteuning naar de leden.</a:t>
            </a:r>
          </a:p>
          <a:p>
            <a:pPr marL="0" indent="0">
              <a:buNone/>
            </a:pPr>
            <a:r>
              <a:rPr lang="nl-BE" sz="2000" dirty="0">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12577458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32CB2D-EC95-6A7B-92F1-41C668DDC509}"/>
              </a:ext>
            </a:extLst>
          </p:cNvPr>
          <p:cNvSpPr>
            <a:spLocks noGrp="1"/>
          </p:cNvSpPr>
          <p:nvPr>
            <p:ph type="title"/>
          </p:nvPr>
        </p:nvSpPr>
        <p:spPr>
          <a:xfrm>
            <a:off x="838200" y="0"/>
            <a:ext cx="10515600" cy="1325563"/>
          </a:xfrm>
        </p:spPr>
        <p:txBody>
          <a:bodyPr>
            <a:normAutofit/>
          </a:bodyPr>
          <a:lstStyle/>
          <a:p>
            <a:r>
              <a:rPr lang="nl-NL" sz="2800" b="1" dirty="0">
                <a:latin typeface="Calibri" panose="020F0502020204030204" pitchFamily="34" charset="0"/>
                <a:cs typeface="Calibri" panose="020F0502020204030204" pitchFamily="34" charset="0"/>
              </a:rPr>
              <a:t>Vraag chalet 113</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8BFC1B91-6EC8-A57E-229D-FC2C3320037B}"/>
              </a:ext>
            </a:extLst>
          </p:cNvPr>
          <p:cNvSpPr>
            <a:spLocks noGrp="1"/>
          </p:cNvSpPr>
          <p:nvPr>
            <p:ph idx="1"/>
          </p:nvPr>
        </p:nvSpPr>
        <p:spPr>
          <a:xfrm>
            <a:off x="838200" y="1429018"/>
            <a:ext cx="10515600" cy="4351338"/>
          </a:xfrm>
        </p:spPr>
        <p:txBody>
          <a:bodyPr>
            <a:normAutofit/>
          </a:bodyPr>
          <a:lstStyle/>
          <a:p>
            <a:pPr marL="0" indent="0">
              <a:buNone/>
            </a:pPr>
            <a:r>
              <a:rPr lang="nl-BE" sz="2000" dirty="0">
                <a:effectLst/>
                <a:latin typeface="Calibri" panose="020F0502020204030204" pitchFamily="34" charset="0"/>
                <a:ea typeface="Calibri" panose="020F0502020204030204" pitchFamily="34" charset="0"/>
                <a:cs typeface="Calibri" panose="020F0502020204030204" pitchFamily="34" charset="0"/>
              </a:rPr>
              <a:t>Wij kunnen niet aanwezig zijn op de ALV in Eindhoven.</a:t>
            </a:r>
            <a:br>
              <a:rPr lang="nl-BE" sz="2000" dirty="0">
                <a:effectLst/>
                <a:latin typeface="Calibri" panose="020F0502020204030204" pitchFamily="34" charset="0"/>
                <a:ea typeface="Calibri" panose="020F0502020204030204" pitchFamily="34" charset="0"/>
                <a:cs typeface="Calibri" panose="020F0502020204030204" pitchFamily="34" charset="0"/>
              </a:rPr>
            </a:br>
            <a:r>
              <a:rPr lang="nl-BE" sz="2000" dirty="0">
                <a:effectLst/>
                <a:latin typeface="Calibri" panose="020F0502020204030204" pitchFamily="34" charset="0"/>
                <a:ea typeface="Calibri" panose="020F0502020204030204" pitchFamily="34" charset="0"/>
                <a:cs typeface="Calibri" panose="020F0502020204030204" pitchFamily="34" charset="0"/>
              </a:rPr>
              <a:t>We vinden het heel jammer dat er geen mogelijkheid is om online de vergadering te volgen.</a:t>
            </a:r>
            <a:br>
              <a:rPr lang="nl-BE" sz="2000" dirty="0">
                <a:effectLst/>
                <a:latin typeface="Calibri" panose="020F0502020204030204" pitchFamily="34" charset="0"/>
                <a:ea typeface="Calibri" panose="020F0502020204030204" pitchFamily="34" charset="0"/>
                <a:cs typeface="Calibri" panose="020F0502020204030204" pitchFamily="34" charset="0"/>
              </a:rPr>
            </a:br>
            <a:r>
              <a:rPr lang="nl-BE" sz="2000" dirty="0">
                <a:effectLst/>
                <a:latin typeface="Calibri" panose="020F0502020204030204" pitchFamily="34" charset="0"/>
                <a:ea typeface="Calibri" panose="020F0502020204030204" pitchFamily="34" charset="0"/>
                <a:cs typeface="Calibri" panose="020F0502020204030204" pitchFamily="34" charset="0"/>
              </a:rPr>
              <a:t>Zou dat geregeld kunnen worden?</a:t>
            </a:r>
            <a:br>
              <a:rPr lang="nl-BE" sz="2000" dirty="0">
                <a:effectLst/>
                <a:latin typeface="Calibri" panose="020F0502020204030204" pitchFamily="34" charset="0"/>
                <a:ea typeface="Calibri" panose="020F0502020204030204" pitchFamily="34" charset="0"/>
                <a:cs typeface="Calibri" panose="020F0502020204030204" pitchFamily="34" charset="0"/>
              </a:rPr>
            </a:br>
            <a:r>
              <a:rPr lang="nl-BE" sz="2000" dirty="0">
                <a:effectLst/>
                <a:latin typeface="Calibri" panose="020F0502020204030204" pitchFamily="34" charset="0"/>
                <a:ea typeface="Calibri" panose="020F0502020204030204" pitchFamily="34" charset="0"/>
                <a:cs typeface="Calibri" panose="020F0502020204030204" pitchFamily="34" charset="0"/>
              </a:rPr>
              <a:t>We hadden een vraag (in verschillende delen), maar hoe zullen we daarop het antwoord te weten komen, als we niet aanwezig kunnen zijn?</a:t>
            </a:r>
          </a:p>
          <a:p>
            <a:pPr marL="0" indent="0">
              <a:buNone/>
            </a:pPr>
            <a:r>
              <a:rPr lang="nl-BE" sz="2000" dirty="0">
                <a:effectLst/>
                <a:latin typeface="Calibri" panose="020F0502020204030204" pitchFamily="34" charset="0"/>
                <a:ea typeface="Calibri" panose="020F0502020204030204" pitchFamily="34" charset="0"/>
                <a:cs typeface="Calibri" panose="020F0502020204030204" pitchFamily="34" charset="0"/>
              </a:rPr>
              <a:t> </a:t>
            </a:r>
          </a:p>
          <a:p>
            <a:endParaRPr lang="nl-BE" dirty="0"/>
          </a:p>
        </p:txBody>
      </p:sp>
    </p:spTree>
    <p:extLst>
      <p:ext uri="{BB962C8B-B14F-4D97-AF65-F5344CB8AC3E}">
        <p14:creationId xmlns:p14="http://schemas.microsoft.com/office/powerpoint/2010/main" val="13069172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209A73-473B-B0D7-F222-E2263093A9CE}"/>
              </a:ext>
            </a:extLst>
          </p:cNvPr>
          <p:cNvSpPr>
            <a:spLocks noGrp="1"/>
          </p:cNvSpPr>
          <p:nvPr>
            <p:ph type="title"/>
          </p:nvPr>
        </p:nvSpPr>
        <p:spPr>
          <a:xfrm>
            <a:off x="838200" y="0"/>
            <a:ext cx="10515600" cy="1325563"/>
          </a:xfrm>
        </p:spPr>
        <p:txBody>
          <a:bodyPr>
            <a:normAutofit/>
          </a:bodyPr>
          <a:lstStyle/>
          <a:p>
            <a:r>
              <a:rPr lang="nl-NL" sz="2800" b="1" dirty="0">
                <a:latin typeface="Calibri" panose="020F0502020204030204" pitchFamily="34" charset="0"/>
                <a:cs typeface="Calibri" panose="020F0502020204030204" pitchFamily="34" charset="0"/>
              </a:rPr>
              <a:t>Vraag chalet 130</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138D4EE7-F997-2D9E-0FA3-3CC7C4BC85F2}"/>
              </a:ext>
            </a:extLst>
          </p:cNvPr>
          <p:cNvSpPr>
            <a:spLocks noGrp="1"/>
          </p:cNvSpPr>
          <p:nvPr>
            <p:ph idx="1"/>
          </p:nvPr>
        </p:nvSpPr>
        <p:spPr>
          <a:xfrm>
            <a:off x="838200" y="1429018"/>
            <a:ext cx="10515600" cy="4351338"/>
          </a:xfrm>
        </p:spPr>
        <p:txBody>
          <a:bodyPr/>
          <a:lstStyle/>
          <a:p>
            <a:pPr marL="0" indent="0">
              <a:buNone/>
            </a:pPr>
            <a:r>
              <a:rPr lang="nl-BE" sz="2000" dirty="0">
                <a:effectLst/>
                <a:latin typeface="Calibri" panose="020F0502020204030204" pitchFamily="34" charset="0"/>
                <a:ea typeface="Calibri" panose="020F0502020204030204" pitchFamily="34" charset="0"/>
              </a:rPr>
              <a:t>Et </a:t>
            </a:r>
            <a:r>
              <a:rPr lang="nl-BE" sz="2000" dirty="0" err="1">
                <a:effectLst/>
                <a:latin typeface="Calibri" panose="020F0502020204030204" pitchFamily="34" charset="0"/>
                <a:ea typeface="Calibri" panose="020F0502020204030204" pitchFamily="34" charset="0"/>
              </a:rPr>
              <a:t>donc</a:t>
            </a:r>
            <a:r>
              <a:rPr lang="nl-BE" sz="2000" dirty="0">
                <a:effectLst/>
                <a:latin typeface="Calibri" panose="020F0502020204030204" pitchFamily="34" charset="0"/>
                <a:ea typeface="Calibri" panose="020F0502020204030204" pitchFamily="34" charset="0"/>
              </a:rPr>
              <a:t>, </a:t>
            </a:r>
            <a:r>
              <a:rPr lang="nl-BE" sz="2000" dirty="0" err="1">
                <a:effectLst/>
                <a:latin typeface="Calibri" panose="020F0502020204030204" pitchFamily="34" charset="0"/>
                <a:ea typeface="Calibri" panose="020F0502020204030204" pitchFamily="34" charset="0"/>
              </a:rPr>
              <a:t>parce</a:t>
            </a:r>
            <a:r>
              <a:rPr lang="nl-BE" sz="2000" dirty="0">
                <a:effectLst/>
                <a:latin typeface="Calibri" panose="020F0502020204030204" pitchFamily="34" charset="0"/>
                <a:ea typeface="Calibri" panose="020F0502020204030204" pitchFamily="34" charset="0"/>
              </a:rPr>
              <a:t> que </a:t>
            </a:r>
            <a:r>
              <a:rPr lang="nl-BE" sz="2000" dirty="0" err="1">
                <a:effectLst/>
                <a:latin typeface="Calibri" panose="020F0502020204030204" pitchFamily="34" charset="0"/>
                <a:ea typeface="Calibri" panose="020F0502020204030204" pitchFamily="34" charset="0"/>
              </a:rPr>
              <a:t>telle</a:t>
            </a:r>
            <a:r>
              <a:rPr lang="nl-BE" sz="2000" dirty="0">
                <a:effectLst/>
                <a:latin typeface="Calibri" panose="020F0502020204030204" pitchFamily="34" charset="0"/>
                <a:ea typeface="Calibri" panose="020F0502020204030204" pitchFamily="34" charset="0"/>
              </a:rPr>
              <a:t> </a:t>
            </a:r>
            <a:r>
              <a:rPr lang="nl-BE" sz="2000" dirty="0" err="1">
                <a:effectLst/>
                <a:latin typeface="Calibri" panose="020F0502020204030204" pitchFamily="34" charset="0"/>
                <a:ea typeface="Calibri" panose="020F0502020204030204" pitchFamily="34" charset="0"/>
              </a:rPr>
              <a:t>est</a:t>
            </a:r>
            <a:r>
              <a:rPr lang="nl-BE" sz="2000" dirty="0">
                <a:effectLst/>
                <a:latin typeface="Calibri" panose="020F0502020204030204" pitchFamily="34" charset="0"/>
                <a:ea typeface="Calibri" panose="020F0502020204030204" pitchFamily="34" charset="0"/>
              </a:rPr>
              <a:t> la </a:t>
            </a:r>
            <a:r>
              <a:rPr lang="nl-BE" sz="2000" dirty="0" err="1">
                <a:effectLst/>
                <a:latin typeface="Calibri" panose="020F0502020204030204" pitchFamily="34" charset="0"/>
                <a:ea typeface="Calibri" panose="020F0502020204030204" pitchFamily="34" charset="0"/>
              </a:rPr>
              <a:t>volonté</a:t>
            </a:r>
            <a:r>
              <a:rPr lang="nl-BE" sz="2000" dirty="0">
                <a:effectLst/>
                <a:latin typeface="Calibri" panose="020F0502020204030204" pitchFamily="34" charset="0"/>
                <a:ea typeface="Calibri" panose="020F0502020204030204" pitchFamily="34" charset="0"/>
              </a:rPr>
              <a:t> </a:t>
            </a:r>
            <a:r>
              <a:rPr lang="nl-BE" sz="2000" dirty="0" err="1">
                <a:effectLst/>
                <a:latin typeface="Calibri" panose="020F0502020204030204" pitchFamily="34" charset="0"/>
                <a:ea typeface="Calibri" panose="020F0502020204030204" pitchFamily="34" charset="0"/>
              </a:rPr>
              <a:t>d'Orava</a:t>
            </a:r>
            <a:r>
              <a:rPr lang="nl-BE" sz="2000" dirty="0">
                <a:effectLst/>
                <a:latin typeface="Calibri" panose="020F0502020204030204" pitchFamily="34" charset="0"/>
                <a:ea typeface="Calibri" panose="020F0502020204030204" pitchFamily="34" charset="0"/>
              </a:rPr>
              <a:t>, </a:t>
            </a:r>
            <a:r>
              <a:rPr lang="nl-BE" sz="2000" dirty="0" err="1">
                <a:effectLst/>
                <a:latin typeface="Calibri" panose="020F0502020204030204" pitchFamily="34" charset="0"/>
                <a:ea typeface="Calibri" panose="020F0502020204030204" pitchFamily="34" charset="0"/>
              </a:rPr>
              <a:t>cela</a:t>
            </a:r>
            <a:r>
              <a:rPr lang="nl-BE" sz="2000" dirty="0">
                <a:effectLst/>
                <a:latin typeface="Calibri" panose="020F0502020204030204" pitchFamily="34" charset="0"/>
                <a:ea typeface="Calibri" panose="020F0502020204030204" pitchFamily="34" charset="0"/>
              </a:rPr>
              <a:t> </a:t>
            </a:r>
            <a:r>
              <a:rPr lang="nl-BE" sz="2000" dirty="0" err="1">
                <a:effectLst/>
                <a:latin typeface="Calibri" panose="020F0502020204030204" pitchFamily="34" charset="0"/>
                <a:ea typeface="Calibri" panose="020F0502020204030204" pitchFamily="34" charset="0"/>
              </a:rPr>
              <a:t>suffit</a:t>
            </a:r>
            <a:r>
              <a:rPr lang="nl-BE" sz="2000" dirty="0">
                <a:effectLst/>
                <a:latin typeface="Calibri" panose="020F0502020204030204" pitchFamily="34" charset="0"/>
                <a:ea typeface="Calibri" panose="020F0502020204030204" pitchFamily="34" charset="0"/>
              </a:rPr>
              <a:t> ?</a:t>
            </a:r>
          </a:p>
          <a:p>
            <a:pPr marL="0" indent="0">
              <a:buNone/>
            </a:pPr>
            <a:r>
              <a:rPr lang="nl-BE" sz="2000" dirty="0">
                <a:effectLst/>
                <a:latin typeface="Calibri" panose="020F0502020204030204" pitchFamily="34" charset="0"/>
                <a:ea typeface="Calibri" panose="020F0502020204030204" pitchFamily="34" charset="0"/>
              </a:rPr>
              <a:t>Est-</a:t>
            </a:r>
            <a:r>
              <a:rPr lang="nl-BE" sz="2000" dirty="0" err="1">
                <a:effectLst/>
                <a:latin typeface="Calibri" panose="020F0502020204030204" pitchFamily="34" charset="0"/>
                <a:ea typeface="Calibri" panose="020F0502020204030204" pitchFamily="34" charset="0"/>
              </a:rPr>
              <a:t>ce</a:t>
            </a:r>
            <a:r>
              <a:rPr lang="nl-BE" sz="2000" dirty="0">
                <a:effectLst/>
                <a:latin typeface="Calibri" panose="020F0502020204030204" pitchFamily="34" charset="0"/>
                <a:ea typeface="Calibri" panose="020F0502020204030204" pitchFamily="34" charset="0"/>
              </a:rPr>
              <a:t> </a:t>
            </a:r>
            <a:r>
              <a:rPr lang="nl-BE" sz="2000" dirty="0" err="1">
                <a:effectLst/>
                <a:latin typeface="Calibri" panose="020F0502020204030204" pitchFamily="34" charset="0"/>
                <a:ea typeface="Calibri" panose="020F0502020204030204" pitchFamily="34" charset="0"/>
              </a:rPr>
              <a:t>bien</a:t>
            </a:r>
            <a:r>
              <a:rPr lang="nl-BE" sz="2000" dirty="0">
                <a:effectLst/>
                <a:latin typeface="Calibri" panose="020F0502020204030204" pitchFamily="34" charset="0"/>
                <a:ea typeface="Calibri" panose="020F0502020204030204" pitchFamily="34" charset="0"/>
              </a:rPr>
              <a:t> réglementaire ? </a:t>
            </a:r>
          </a:p>
          <a:p>
            <a:pPr marL="0" indent="0">
              <a:buNone/>
            </a:pPr>
            <a:r>
              <a:rPr lang="nl-BE" sz="2000" dirty="0" err="1">
                <a:effectLst/>
                <a:latin typeface="Calibri" panose="020F0502020204030204" pitchFamily="34" charset="0"/>
                <a:ea typeface="Calibri" panose="020F0502020204030204" pitchFamily="34" charset="0"/>
              </a:rPr>
              <a:t>L'appel</a:t>
            </a:r>
            <a:r>
              <a:rPr lang="nl-BE" sz="2000" dirty="0">
                <a:effectLst/>
                <a:latin typeface="Calibri" panose="020F0502020204030204" pitchFamily="34" charset="0"/>
                <a:ea typeface="Calibri" panose="020F0502020204030204" pitchFamily="34" charset="0"/>
              </a:rPr>
              <a:t> à </a:t>
            </a:r>
            <a:r>
              <a:rPr lang="nl-BE" sz="2000" dirty="0" err="1">
                <a:effectLst/>
                <a:latin typeface="Calibri" panose="020F0502020204030204" pitchFamily="34" charset="0"/>
                <a:ea typeface="Calibri" panose="020F0502020204030204" pitchFamily="34" charset="0"/>
              </a:rPr>
              <a:t>candidatures</a:t>
            </a:r>
            <a:r>
              <a:rPr lang="nl-BE" sz="2000" dirty="0">
                <a:effectLst/>
                <a:latin typeface="Calibri" panose="020F0502020204030204" pitchFamily="34" charset="0"/>
                <a:ea typeface="Calibri" panose="020F0502020204030204" pitchFamily="34" charset="0"/>
              </a:rPr>
              <a:t> ne </a:t>
            </a:r>
            <a:r>
              <a:rPr lang="nl-BE" sz="2000" dirty="0" err="1">
                <a:effectLst/>
                <a:latin typeface="Calibri" panose="020F0502020204030204" pitchFamily="34" charset="0"/>
                <a:ea typeface="Calibri" panose="020F0502020204030204" pitchFamily="34" charset="0"/>
              </a:rPr>
              <a:t>doit-il</a:t>
            </a:r>
            <a:r>
              <a:rPr lang="nl-BE" sz="2000" dirty="0">
                <a:effectLst/>
                <a:latin typeface="Calibri" panose="020F0502020204030204" pitchFamily="34" charset="0"/>
                <a:ea typeface="Calibri" panose="020F0502020204030204" pitchFamily="34" charset="0"/>
              </a:rPr>
              <a:t> pas </a:t>
            </a:r>
            <a:r>
              <a:rPr lang="nl-BE" sz="2000" dirty="0" err="1">
                <a:effectLst/>
                <a:latin typeface="Calibri" panose="020F0502020204030204" pitchFamily="34" charset="0"/>
                <a:ea typeface="Calibri" panose="020F0502020204030204" pitchFamily="34" charset="0"/>
              </a:rPr>
              <a:t>être</a:t>
            </a:r>
            <a:r>
              <a:rPr lang="nl-BE" sz="2000" dirty="0">
                <a:effectLst/>
                <a:latin typeface="Calibri" panose="020F0502020204030204" pitchFamily="34" charset="0"/>
                <a:ea typeface="Calibri" panose="020F0502020204030204" pitchFamily="34" charset="0"/>
              </a:rPr>
              <a:t> </a:t>
            </a:r>
            <a:r>
              <a:rPr lang="nl-BE" sz="2000" dirty="0" err="1">
                <a:effectLst/>
                <a:latin typeface="Calibri" panose="020F0502020204030204" pitchFamily="34" charset="0"/>
                <a:ea typeface="Calibri" panose="020F0502020204030204" pitchFamily="34" charset="0"/>
              </a:rPr>
              <a:t>publié</a:t>
            </a:r>
            <a:r>
              <a:rPr lang="nl-BE" sz="2000" dirty="0">
                <a:effectLst/>
                <a:latin typeface="Calibri" panose="020F0502020204030204" pitchFamily="34" charset="0"/>
                <a:ea typeface="Calibri" panose="020F0502020204030204" pitchFamily="34" charset="0"/>
              </a:rPr>
              <a:t> </a:t>
            </a:r>
            <a:r>
              <a:rPr lang="nl-BE" sz="2000" dirty="0" err="1">
                <a:effectLst/>
                <a:latin typeface="Calibri" panose="020F0502020204030204" pitchFamily="34" charset="0"/>
                <a:ea typeface="Calibri" panose="020F0502020204030204" pitchFamily="34" charset="0"/>
              </a:rPr>
              <a:t>suffisamment</a:t>
            </a:r>
            <a:r>
              <a:rPr lang="nl-BE" sz="2000" dirty="0">
                <a:effectLst/>
                <a:latin typeface="Calibri" panose="020F0502020204030204" pitchFamily="34" charset="0"/>
                <a:ea typeface="Calibri" panose="020F0502020204030204" pitchFamily="34" charset="0"/>
              </a:rPr>
              <a:t> de </a:t>
            </a:r>
            <a:r>
              <a:rPr lang="nl-BE" sz="2000" dirty="0" err="1">
                <a:effectLst/>
                <a:latin typeface="Calibri" panose="020F0502020204030204" pitchFamily="34" charset="0"/>
                <a:ea typeface="Calibri" panose="020F0502020204030204" pitchFamily="34" charset="0"/>
              </a:rPr>
              <a:t>temps</a:t>
            </a:r>
            <a:r>
              <a:rPr lang="nl-BE" sz="2000" dirty="0">
                <a:effectLst/>
                <a:latin typeface="Calibri" panose="020F0502020204030204" pitchFamily="34" charset="0"/>
                <a:ea typeface="Calibri" panose="020F0502020204030204" pitchFamily="34" charset="0"/>
              </a:rPr>
              <a:t> à </a:t>
            </a:r>
            <a:r>
              <a:rPr lang="nl-BE" sz="2000" dirty="0" err="1">
                <a:effectLst/>
                <a:latin typeface="Calibri" panose="020F0502020204030204" pitchFamily="34" charset="0"/>
                <a:ea typeface="Calibri" panose="020F0502020204030204" pitchFamily="34" charset="0"/>
              </a:rPr>
              <a:t>l'avance</a:t>
            </a:r>
            <a:r>
              <a:rPr lang="nl-BE" sz="2000" dirty="0">
                <a:effectLst/>
                <a:latin typeface="Calibri" panose="020F0502020204030204" pitchFamily="34" charset="0"/>
                <a:ea typeface="Calibri" panose="020F0502020204030204" pitchFamily="34" charset="0"/>
              </a:rPr>
              <a:t> ?</a:t>
            </a:r>
          </a:p>
          <a:p>
            <a:endParaRPr lang="nl-BE" dirty="0"/>
          </a:p>
        </p:txBody>
      </p:sp>
    </p:spTree>
    <p:extLst>
      <p:ext uri="{BB962C8B-B14F-4D97-AF65-F5344CB8AC3E}">
        <p14:creationId xmlns:p14="http://schemas.microsoft.com/office/powerpoint/2010/main" val="21250520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807938-5438-8652-3BE2-025B8ED1BC4E}"/>
              </a:ext>
            </a:extLst>
          </p:cNvPr>
          <p:cNvSpPr>
            <a:spLocks noGrp="1"/>
          </p:cNvSpPr>
          <p:nvPr>
            <p:ph type="title"/>
          </p:nvPr>
        </p:nvSpPr>
        <p:spPr>
          <a:xfrm>
            <a:off x="838200" y="0"/>
            <a:ext cx="10515600" cy="1325563"/>
          </a:xfrm>
        </p:spPr>
        <p:txBody>
          <a:bodyPr>
            <a:normAutofit/>
          </a:bodyPr>
          <a:lstStyle/>
          <a:p>
            <a:r>
              <a:rPr lang="nl-NL" sz="2800" b="1" dirty="0">
                <a:latin typeface="Calibri" panose="020F0502020204030204" pitchFamily="34" charset="0"/>
                <a:cs typeface="Calibri" panose="020F0502020204030204" pitchFamily="34" charset="0"/>
              </a:rPr>
              <a:t>Vraag chalet 132</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53EED8C3-7F81-BDDE-0506-FEB0CD9422EE}"/>
              </a:ext>
            </a:extLst>
          </p:cNvPr>
          <p:cNvSpPr>
            <a:spLocks noGrp="1"/>
          </p:cNvSpPr>
          <p:nvPr>
            <p:ph idx="1"/>
          </p:nvPr>
        </p:nvSpPr>
        <p:spPr>
          <a:xfrm>
            <a:off x="838200" y="1384186"/>
            <a:ext cx="10515600" cy="4351338"/>
          </a:xfrm>
        </p:spPr>
        <p:txBody>
          <a:bodyPr>
            <a:normAutofit fontScale="25000" lnSpcReduction="20000"/>
          </a:bodyPr>
          <a:lstStyle/>
          <a:p>
            <a:pPr marL="0" indent="0">
              <a:buNone/>
            </a:pPr>
            <a:r>
              <a:rPr lang="nl-NL" sz="8000" dirty="0">
                <a:effectLst/>
                <a:latin typeface="Calibri" panose="020F0502020204030204" pitchFamily="34" charset="0"/>
                <a:ea typeface="Calibri" panose="020F0502020204030204" pitchFamily="34" charset="0"/>
              </a:rPr>
              <a:t>Met verbazing neem ik kennis met de vandaag ontvangen nieuwsbrief omtrent plotse verkiezingen die volgens jullie ook niet geheel volgens de spelregels is…</a:t>
            </a:r>
            <a:endParaRPr lang="nl-BE" sz="8000" dirty="0">
              <a:effectLst/>
              <a:latin typeface="Calibri" panose="020F0502020204030204" pitchFamily="34" charset="0"/>
              <a:ea typeface="Calibri" panose="020F0502020204030204" pitchFamily="34" charset="0"/>
            </a:endParaRPr>
          </a:p>
          <a:p>
            <a:endParaRPr lang="nl-BE" sz="8000" dirty="0">
              <a:effectLst/>
              <a:latin typeface="Calibri" panose="020F0502020204030204" pitchFamily="34" charset="0"/>
              <a:ea typeface="Calibri" panose="020F0502020204030204" pitchFamily="34" charset="0"/>
            </a:endParaRPr>
          </a:p>
          <a:p>
            <a:pPr marL="342900" lvl="0" indent="-342900">
              <a:buFont typeface="+mj-lt"/>
              <a:buAutoNum type="arabicPeriod"/>
            </a:pPr>
            <a:r>
              <a:rPr lang="nl-NL" sz="8000" dirty="0">
                <a:effectLst/>
                <a:latin typeface="Calibri" panose="020F0502020204030204" pitchFamily="34" charset="0"/>
                <a:ea typeface="Times New Roman" panose="02020603050405020304" pitchFamily="18" charset="0"/>
              </a:rPr>
              <a:t>Mag ik jullie vragen of een verkiezing persé op de agenda dient te staan vanwege het roulatieschema ?</a:t>
            </a:r>
            <a:endParaRPr lang="nl-BE" sz="8000" dirty="0">
              <a:effectLst/>
              <a:latin typeface="Calibri" panose="020F0502020204030204" pitchFamily="34" charset="0"/>
              <a:ea typeface="Calibri" panose="020F0502020204030204" pitchFamily="34" charset="0"/>
            </a:endParaRPr>
          </a:p>
          <a:p>
            <a:pPr marL="342900" lvl="0" indent="-342900">
              <a:buFont typeface="+mj-lt"/>
              <a:buAutoNum type="arabicPeriod"/>
            </a:pPr>
            <a:r>
              <a:rPr lang="nl-NL" sz="8000" dirty="0">
                <a:effectLst/>
                <a:latin typeface="Calibri" panose="020F0502020204030204" pitchFamily="34" charset="0"/>
                <a:ea typeface="Times New Roman" panose="02020603050405020304" pitchFamily="18" charset="0"/>
              </a:rPr>
              <a:t>Stellen jullie je eventueel zelf herkiesbaar?</a:t>
            </a:r>
            <a:endParaRPr lang="nl-BE" sz="8000" dirty="0">
              <a:effectLst/>
              <a:latin typeface="Calibri" panose="020F0502020204030204" pitchFamily="34" charset="0"/>
              <a:ea typeface="Calibri" panose="020F0502020204030204" pitchFamily="34" charset="0"/>
            </a:endParaRPr>
          </a:p>
          <a:p>
            <a:pPr marL="342900" lvl="0" indent="-342900">
              <a:buFont typeface="+mj-lt"/>
              <a:buAutoNum type="arabicPeriod"/>
            </a:pPr>
            <a:r>
              <a:rPr lang="nl-NL" sz="8000" dirty="0">
                <a:effectLst/>
                <a:latin typeface="Calibri" panose="020F0502020204030204" pitchFamily="34" charset="0"/>
                <a:ea typeface="Times New Roman" panose="02020603050405020304" pitchFamily="18" charset="0"/>
              </a:rPr>
              <a:t>Is het logisch dat één lid (Orava) de agenda van het Bestuur gaat bepalen?</a:t>
            </a:r>
            <a:endParaRPr lang="nl-BE" sz="8000" dirty="0">
              <a:effectLst/>
              <a:latin typeface="Calibri" panose="020F0502020204030204" pitchFamily="34" charset="0"/>
              <a:ea typeface="Calibri" panose="020F0502020204030204" pitchFamily="34" charset="0"/>
            </a:endParaRPr>
          </a:p>
          <a:p>
            <a:pPr marL="342900" lvl="0" indent="-342900">
              <a:buFont typeface="+mj-lt"/>
              <a:buAutoNum type="arabicPeriod"/>
            </a:pPr>
            <a:r>
              <a:rPr lang="nl-NL" sz="8000" dirty="0">
                <a:effectLst/>
                <a:latin typeface="Calibri" panose="020F0502020204030204" pitchFamily="34" charset="0"/>
                <a:ea typeface="Times New Roman" panose="02020603050405020304" pitchFamily="18" charset="0"/>
              </a:rPr>
              <a:t>Met hoeveel stemmen mag Orava meestemmen tijdens de (eventueel) te houden verkiezing?</a:t>
            </a:r>
            <a:endParaRPr lang="nl-BE" sz="8000" dirty="0">
              <a:effectLst/>
              <a:latin typeface="Calibri" panose="020F0502020204030204" pitchFamily="34" charset="0"/>
              <a:ea typeface="Calibri" panose="020F0502020204030204" pitchFamily="34" charset="0"/>
            </a:endParaRPr>
          </a:p>
          <a:p>
            <a:pPr marL="342900" lvl="0" indent="-342900">
              <a:buFont typeface="+mj-lt"/>
              <a:buAutoNum type="arabicPeriod"/>
            </a:pPr>
            <a:r>
              <a:rPr lang="nl-NL" sz="8000" dirty="0">
                <a:effectLst/>
                <a:latin typeface="Calibri" panose="020F0502020204030204" pitchFamily="34" charset="0"/>
                <a:ea typeface="Times New Roman" panose="02020603050405020304" pitchFamily="18" charset="0"/>
              </a:rPr>
              <a:t>Gaat Orava zich zelf verkiesbaar stellen (of een van haar bestuursleden?)</a:t>
            </a:r>
            <a:endParaRPr lang="nl-BE" sz="8000" dirty="0">
              <a:effectLst/>
              <a:latin typeface="Calibri" panose="020F0502020204030204" pitchFamily="34" charset="0"/>
              <a:ea typeface="Calibri" panose="020F0502020204030204" pitchFamily="34" charset="0"/>
            </a:endParaRPr>
          </a:p>
          <a:p>
            <a:pPr marL="0" indent="0">
              <a:buNone/>
            </a:pPr>
            <a:r>
              <a:rPr lang="nl-NL" sz="8000" dirty="0">
                <a:effectLst/>
                <a:latin typeface="Calibri" panose="020F0502020204030204" pitchFamily="34" charset="0"/>
                <a:ea typeface="Calibri" panose="020F0502020204030204" pitchFamily="34" charset="0"/>
              </a:rPr>
              <a:t> </a:t>
            </a:r>
            <a:endParaRPr lang="nl-BE" sz="8000" dirty="0">
              <a:effectLst/>
              <a:latin typeface="Calibri" panose="020F0502020204030204" pitchFamily="34" charset="0"/>
              <a:ea typeface="Calibri" panose="020F0502020204030204" pitchFamily="34" charset="0"/>
            </a:endParaRPr>
          </a:p>
          <a:p>
            <a:pPr marL="0" indent="0">
              <a:buNone/>
            </a:pPr>
            <a:r>
              <a:rPr lang="nl-NL" sz="8000" dirty="0">
                <a:effectLst/>
                <a:latin typeface="Calibri" panose="020F0502020204030204" pitchFamily="34" charset="0"/>
                <a:ea typeface="Calibri" panose="020F0502020204030204" pitchFamily="34" charset="0"/>
              </a:rPr>
              <a:t>Ik ben in eerste instantie geneigd om te stellen dat dit een ongewenste zet is van wederom Orava – hoe staan de commissarissen van de leden hier tegenover?</a:t>
            </a:r>
            <a:endParaRPr lang="nl-BE" sz="8000" dirty="0">
              <a:effectLst/>
              <a:latin typeface="Calibri" panose="020F0502020204030204" pitchFamily="34" charset="0"/>
              <a:ea typeface="Calibri" panose="020F0502020204030204" pitchFamily="34" charset="0"/>
            </a:endParaRPr>
          </a:p>
          <a:p>
            <a:pPr marL="0" indent="0">
              <a:buNone/>
            </a:pPr>
            <a:r>
              <a:rPr lang="nl-NL" sz="8000" dirty="0">
                <a:effectLst/>
                <a:latin typeface="Calibri" panose="020F0502020204030204" pitchFamily="34" charset="0"/>
                <a:ea typeface="Calibri" panose="020F0502020204030204" pitchFamily="34" charset="0"/>
              </a:rPr>
              <a:t>Tevens verzoek ik jullie vriendelijk om de mogelijkheid te onderzoeken om eerst tot stemming over te gaan of dit punt van vervroegde verkiezingen überhaupt ingelast dient te worden…</a:t>
            </a:r>
            <a:endParaRPr lang="nl-BE" sz="8000" dirty="0">
              <a:effectLst/>
              <a:latin typeface="Calibri" panose="020F0502020204030204" pitchFamily="34" charset="0"/>
              <a:ea typeface="Calibri" panose="020F0502020204030204" pitchFamily="34" charset="0"/>
            </a:endParaRPr>
          </a:p>
          <a:p>
            <a:endParaRPr lang="nl-BE" dirty="0"/>
          </a:p>
        </p:txBody>
      </p:sp>
    </p:spTree>
    <p:extLst>
      <p:ext uri="{BB962C8B-B14F-4D97-AF65-F5344CB8AC3E}">
        <p14:creationId xmlns:p14="http://schemas.microsoft.com/office/powerpoint/2010/main" val="38526411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530EE4-82A6-4A47-A91B-0F6F74589216}"/>
              </a:ext>
            </a:extLst>
          </p:cNvPr>
          <p:cNvSpPr>
            <a:spLocks noGrp="1"/>
          </p:cNvSpPr>
          <p:nvPr>
            <p:ph type="title"/>
          </p:nvPr>
        </p:nvSpPr>
        <p:spPr>
          <a:xfrm>
            <a:off x="838200" y="0"/>
            <a:ext cx="10515600" cy="1325563"/>
          </a:xfrm>
        </p:spPr>
        <p:txBody>
          <a:bodyPr>
            <a:normAutofit/>
          </a:bodyPr>
          <a:lstStyle/>
          <a:p>
            <a:r>
              <a:rPr lang="nl-NL" sz="2800" b="1" dirty="0">
                <a:latin typeface="Calibri" panose="020F0502020204030204" pitchFamily="34" charset="0"/>
                <a:cs typeface="Calibri" panose="020F0502020204030204" pitchFamily="34" charset="0"/>
              </a:rPr>
              <a:t>Vraag van chalet 133</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5E8B227C-0DBE-4CA3-B5A4-90989DF6D795}"/>
              </a:ext>
            </a:extLst>
          </p:cNvPr>
          <p:cNvSpPr>
            <a:spLocks noGrp="1"/>
          </p:cNvSpPr>
          <p:nvPr>
            <p:ph idx="1"/>
          </p:nvPr>
        </p:nvSpPr>
        <p:spPr>
          <a:xfrm>
            <a:off x="838200" y="1418001"/>
            <a:ext cx="10515600" cy="4351338"/>
          </a:xfrm>
        </p:spPr>
        <p:txBody>
          <a:bodyPr>
            <a:normAutofit/>
          </a:bodyPr>
          <a:lstStyle/>
          <a:p>
            <a:pPr marL="0" marR="0" lvl="0" indent="0" algn="l" defTabSz="914400" rtl="0" eaLnBrk="1" fontAlgn="auto" latinLnBrk="0" hangingPunct="1">
              <a:lnSpc>
                <a:spcPct val="90000"/>
              </a:lnSpc>
              <a:spcBef>
                <a:spcPts val="1000"/>
              </a:spcBef>
              <a:spcAft>
                <a:spcPts val="0"/>
              </a:spcAft>
              <a:buClrTx/>
              <a:buSzTx/>
              <a:buNone/>
              <a:tabLst/>
              <a:defRPr/>
            </a:pPr>
            <a:endPar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Ik zou het erg op prijs stellen als de vergadering in hybride vorm is. Zowel online, als fysiek. Dat scheelt enorm in reis- en accommodatie kosten. In het kader van duurzaamheid lijkt me dit een zinvolle verbetering.</a:t>
            </a:r>
          </a:p>
          <a:p>
            <a:endParaRPr lang="nl-BE" dirty="0"/>
          </a:p>
        </p:txBody>
      </p:sp>
    </p:spTree>
    <p:extLst>
      <p:ext uri="{BB962C8B-B14F-4D97-AF65-F5344CB8AC3E}">
        <p14:creationId xmlns:p14="http://schemas.microsoft.com/office/powerpoint/2010/main" val="4035448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16120B-C7C4-CE0A-5A5E-D8D923FA5078}"/>
              </a:ext>
            </a:extLst>
          </p:cNvPr>
          <p:cNvSpPr>
            <a:spLocks noGrp="1"/>
          </p:cNvSpPr>
          <p:nvPr>
            <p:ph type="title"/>
          </p:nvPr>
        </p:nvSpPr>
        <p:spPr>
          <a:xfrm>
            <a:off x="838200" y="0"/>
            <a:ext cx="10515600" cy="1325563"/>
          </a:xfrm>
        </p:spPr>
        <p:txBody>
          <a:bodyPr>
            <a:normAutofit/>
          </a:bodyPr>
          <a:lstStyle/>
          <a:p>
            <a:r>
              <a:rPr lang="nl-NL" sz="2800" b="1" dirty="0">
                <a:latin typeface="Calibri" panose="020F0502020204030204" pitchFamily="34" charset="0"/>
                <a:cs typeface="Calibri" panose="020F0502020204030204" pitchFamily="34" charset="0"/>
              </a:rPr>
              <a:t>Vraag chalet 136</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F9B89566-1785-E3B1-C2C4-21CA48A00B45}"/>
              </a:ext>
            </a:extLst>
          </p:cNvPr>
          <p:cNvSpPr>
            <a:spLocks noGrp="1"/>
          </p:cNvSpPr>
          <p:nvPr>
            <p:ph idx="1"/>
          </p:nvPr>
        </p:nvSpPr>
        <p:spPr/>
        <p:txBody>
          <a:bodyPr/>
          <a:lstStyle/>
          <a:p>
            <a:pPr marL="0" indent="0">
              <a:buNone/>
            </a:pPr>
            <a:r>
              <a:rPr lang="nl-BE" sz="2000" dirty="0">
                <a:solidFill>
                  <a:srgbClr val="212121"/>
                </a:solidFill>
                <a:effectLst/>
                <a:latin typeface="Calibri" panose="020F0502020204030204" pitchFamily="34" charset="0"/>
                <a:ea typeface="Calibri" panose="020F0502020204030204" pitchFamily="34" charset="0"/>
              </a:rPr>
              <a:t>Toch even een uitleg, welke reden heeft Orava om vervroegde verkiezingen te kunnen eisen. En als ik het goed begrijp is Orava de eigenaar van de grond (Coucke dus). Hebben zij dan zoveel zeggenschap</a:t>
            </a:r>
            <a:r>
              <a:rPr lang="nl-BE" sz="2000" dirty="0">
                <a:solidFill>
                  <a:srgbClr val="212121"/>
                </a:solidFill>
                <a:latin typeface="Calibri" panose="020F0502020204030204" pitchFamily="34" charset="0"/>
                <a:ea typeface="Calibri" panose="020F0502020204030204" pitchFamily="34" charset="0"/>
              </a:rPr>
              <a:t>?</a:t>
            </a:r>
            <a:r>
              <a:rPr lang="nl-BE" sz="2000" dirty="0">
                <a:solidFill>
                  <a:srgbClr val="212121"/>
                </a:solidFill>
                <a:effectLst/>
                <a:latin typeface="Calibri" panose="020F0502020204030204" pitchFamily="34" charset="0"/>
                <a:ea typeface="Calibri" panose="020F0502020204030204" pitchFamily="34" charset="0"/>
              </a:rPr>
              <a:t> Graag hier toch wat meer uitleg over. Daar hebben wij als lid toch recht op!</a:t>
            </a:r>
            <a:endParaRPr lang="nl-BE" sz="2000" dirty="0">
              <a:effectLst/>
              <a:latin typeface="Calibri" panose="020F0502020204030204" pitchFamily="34" charset="0"/>
              <a:ea typeface="Calibri" panose="020F0502020204030204" pitchFamily="34" charset="0"/>
            </a:endParaRPr>
          </a:p>
          <a:p>
            <a:endParaRPr lang="nl-BE" dirty="0"/>
          </a:p>
        </p:txBody>
      </p:sp>
    </p:spTree>
    <p:extLst>
      <p:ext uri="{BB962C8B-B14F-4D97-AF65-F5344CB8AC3E}">
        <p14:creationId xmlns:p14="http://schemas.microsoft.com/office/powerpoint/2010/main" val="16393831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1F3D14-50E7-4F7A-ADE2-D13C903000F7}"/>
              </a:ext>
            </a:extLst>
          </p:cNvPr>
          <p:cNvSpPr>
            <a:spLocks noGrp="1"/>
          </p:cNvSpPr>
          <p:nvPr>
            <p:ph type="title"/>
          </p:nvPr>
        </p:nvSpPr>
        <p:spPr>
          <a:xfrm>
            <a:off x="838200" y="0"/>
            <a:ext cx="10515600" cy="1325563"/>
          </a:xfrm>
        </p:spPr>
        <p:txBody>
          <a:bodyPr>
            <a:normAutofit/>
          </a:bodyPr>
          <a:lstStyle/>
          <a:p>
            <a:r>
              <a:rPr lang="nl-NL" sz="2800" b="1" dirty="0">
                <a:latin typeface="Calibri" panose="020F0502020204030204" pitchFamily="34" charset="0"/>
                <a:cs typeface="Calibri" panose="020F0502020204030204" pitchFamily="34" charset="0"/>
              </a:rPr>
              <a:t>Vraag van chalet 139 </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CB1F73AC-2BB4-4D10-B935-DAD27225D9A1}"/>
              </a:ext>
            </a:extLst>
          </p:cNvPr>
          <p:cNvSpPr>
            <a:spLocks noGrp="1"/>
          </p:cNvSpPr>
          <p:nvPr>
            <p:ph idx="1"/>
          </p:nvPr>
        </p:nvSpPr>
        <p:spPr>
          <a:xfrm>
            <a:off x="838200" y="1440035"/>
            <a:ext cx="10515600" cy="4351338"/>
          </a:xfrm>
        </p:spPr>
        <p:txBody>
          <a:bodyPr>
            <a:no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In de vorige notulen was een vraag gesteld om </a:t>
            </a:r>
            <a:r>
              <a:rPr kumimoji="0" lang="nl-NL" sz="2000" b="0" i="0" u="none" strike="noStrike" kern="1200" cap="none" spc="0" normalizeH="0" baseline="0" noProof="0" dirty="0" err="1">
                <a:ln>
                  <a:noFill/>
                </a:ln>
                <a:solidFill>
                  <a:prstClr val="black"/>
                </a:solidFill>
                <a:effectLst/>
                <a:uLnTx/>
                <a:uFillTx/>
                <a:latin typeface="Calibri" panose="020F0502020204030204"/>
                <a:ea typeface="+mn-ea"/>
                <a:cs typeface="+mn-cs"/>
              </a:rPr>
              <a:t>Keraliet</a:t>
            </a: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 te mogen gebruiken in plaats van hout. Echter zou ik beter alternatief willen voorstellen. </a:t>
            </a: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Zal eerst mezelf even voorstellen, ben Dora Van Limbergen en ben werkzaam als </a:t>
            </a:r>
            <a:r>
              <a:rPr kumimoji="0" lang="nl-NL" sz="2000" b="0" i="0" u="none" strike="noStrike" kern="1200" cap="none" spc="0" normalizeH="0" baseline="0" noProof="0" dirty="0" err="1">
                <a:ln>
                  <a:noFill/>
                </a:ln>
                <a:solidFill>
                  <a:prstClr val="black"/>
                </a:solidFill>
                <a:effectLst/>
                <a:uLnTx/>
                <a:uFillTx/>
                <a:latin typeface="Calibri" panose="020F0502020204030204"/>
                <a:ea typeface="+mn-ea"/>
                <a:cs typeface="+mn-cs"/>
              </a:rPr>
              <a:t>Quality</a:t>
            </a: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 &amp; Efficiency Manager bij Rockpanel/</a:t>
            </a:r>
            <a:r>
              <a:rPr kumimoji="0" lang="nl-NL" sz="2000" b="0" i="0" u="none" strike="noStrike" kern="1200" cap="none" spc="0" normalizeH="0" baseline="0" noProof="0" dirty="0" err="1">
                <a:ln>
                  <a:noFill/>
                </a:ln>
                <a:solidFill>
                  <a:prstClr val="black"/>
                </a:solidFill>
                <a:effectLst/>
                <a:uLnTx/>
                <a:uFillTx/>
                <a:latin typeface="Calibri" panose="020F0502020204030204"/>
                <a:ea typeface="+mn-ea"/>
                <a:cs typeface="+mn-cs"/>
              </a:rPr>
              <a:t>Rockwool</a:t>
            </a: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 Wij produceren gevelplaten van geperste steenwol die wij voorzien van een kleur (elke RAL kleur is mogelijk). Deze platen zijn vormvast, zetten niet uit, rotten niet, zijn brandveilig, 100% </a:t>
            </a:r>
            <a:r>
              <a:rPr kumimoji="0" lang="nl-NL" sz="2000" b="0" i="0" u="none" strike="noStrike" kern="1200" cap="none" spc="0" normalizeH="0" baseline="0" noProof="0" dirty="0" err="1">
                <a:ln>
                  <a:noFill/>
                </a:ln>
                <a:solidFill>
                  <a:prstClr val="black"/>
                </a:solidFill>
                <a:effectLst/>
                <a:uLnTx/>
                <a:uFillTx/>
                <a:latin typeface="Calibri" panose="020F0502020204030204"/>
                <a:ea typeface="+mn-ea"/>
                <a:cs typeface="+mn-cs"/>
              </a:rPr>
              <a:t>recycleerbaar</a:t>
            </a: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 gemakkelijk te verwerken, kleurvast…</a:t>
            </a: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Prijskaartje is hoger maar dit product gaat 50 jaar mee.</a:t>
            </a: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Heb alvast een link naar onze website toegevoegd en zal enkele samples meebrengen naar de vergadering:</a:t>
            </a: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Rockpanel: Brandveilige gevelbekleding | Rockpanel.nl</a:t>
            </a:r>
          </a:p>
          <a:p>
            <a:pPr marL="0" marR="0" lvl="0" indent="0" algn="l" defTabSz="914400" rtl="0" eaLnBrk="1" fontAlgn="auto" latinLnBrk="0" hangingPunct="1">
              <a:lnSpc>
                <a:spcPct val="90000"/>
              </a:lnSpc>
              <a:spcBef>
                <a:spcPts val="1000"/>
              </a:spcBef>
              <a:spcAft>
                <a:spcPts val="0"/>
              </a:spcAft>
              <a:buClrTx/>
              <a:buSzTx/>
              <a:buNone/>
              <a:tabLst/>
              <a:defRPr/>
            </a:pPr>
            <a:endParaRPr lang="nl-NL" sz="2000" dirty="0">
              <a:solidFill>
                <a:prstClr val="black"/>
              </a:solidFill>
              <a:latin typeface="Calibri" panose="020F0502020204030204"/>
            </a:endParaRPr>
          </a:p>
          <a:p>
            <a:pPr marL="0" marR="0" lvl="0" indent="0" algn="l" defTabSz="914400" rtl="0" eaLnBrk="1" fontAlgn="auto" latinLnBrk="0" hangingPunct="1">
              <a:lnSpc>
                <a:spcPct val="90000"/>
              </a:lnSpc>
              <a:spcBef>
                <a:spcPts val="1000"/>
              </a:spcBef>
              <a:spcAft>
                <a:spcPts val="0"/>
              </a:spcAft>
              <a:buClrTx/>
              <a:buSzTx/>
              <a:buNone/>
              <a:tabLst/>
              <a:defRPr/>
            </a:pPr>
            <a:r>
              <a:rPr lang="nl-NL" sz="2000" b="1" i="1" dirty="0">
                <a:solidFill>
                  <a:schemeClr val="tx1">
                    <a:lumMod val="95000"/>
                    <a:lumOff val="5000"/>
                  </a:schemeClr>
                </a:solidFill>
                <a:latin typeface="Calibri" panose="020F0502020204030204"/>
              </a:rPr>
              <a:t>Een uitleg over dit product laten we over aan mevrouw Van Limbergen.</a:t>
            </a:r>
            <a:endParaRPr kumimoji="0" lang="nl-NL" sz="2000" b="1" i="1" u="none" strike="noStrike" kern="1200" cap="none" spc="0" normalizeH="0" baseline="0" noProof="0" dirty="0">
              <a:ln>
                <a:noFill/>
              </a:ln>
              <a:solidFill>
                <a:schemeClr val="tx1">
                  <a:lumMod val="95000"/>
                  <a:lumOff val="5000"/>
                </a:schemeClr>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lang="nl-BE" sz="2000" dirty="0"/>
          </a:p>
        </p:txBody>
      </p:sp>
    </p:spTree>
    <p:extLst>
      <p:ext uri="{BB962C8B-B14F-4D97-AF65-F5344CB8AC3E}">
        <p14:creationId xmlns:p14="http://schemas.microsoft.com/office/powerpoint/2010/main" val="28010741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47396B-2A57-AB68-4B00-175F3F10C096}"/>
              </a:ext>
            </a:extLst>
          </p:cNvPr>
          <p:cNvSpPr>
            <a:spLocks noGrp="1"/>
          </p:cNvSpPr>
          <p:nvPr>
            <p:ph type="title"/>
          </p:nvPr>
        </p:nvSpPr>
        <p:spPr>
          <a:xfrm>
            <a:off x="838200" y="0"/>
            <a:ext cx="10515600" cy="1325563"/>
          </a:xfrm>
        </p:spPr>
        <p:txBody>
          <a:bodyPr>
            <a:normAutofit/>
          </a:bodyPr>
          <a:lstStyle/>
          <a:p>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Vraag van chalet 196 </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8C322BC7-06C3-4609-D857-96A448768CC3}"/>
              </a:ext>
            </a:extLst>
          </p:cNvPr>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1"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rPr>
              <a:t>Complimenten</a:t>
            </a:r>
            <a:endPar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2000" b="0" i="0" u="none" strike="noStrike" kern="1200" cap="none" spc="0" normalizeH="0" noProof="0" dirty="0">
                <a:ln>
                  <a:noFill/>
                </a:ln>
                <a:solidFill>
                  <a:prstClr val="black"/>
                </a:solidFill>
                <a:effectLst/>
                <a:uLnTx/>
                <a:uFillTx/>
                <a:latin typeface="Calibri" panose="020F0502020204030204" pitchFamily="34" charset="0"/>
                <a:ea typeface="Times New Roman" panose="02020603050405020304" pitchFamily="18" charset="0"/>
                <a:cs typeface="+mn-cs"/>
              </a:rPr>
              <a:t>Het onderhoud van het groen is grondig aangepakt, maakt een verzorgde indruk!</a:t>
            </a:r>
            <a:endPar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2000" b="0" i="0" u="none" strike="noStrike" kern="1200" cap="none" spc="0" normalizeH="0" noProof="0" dirty="0">
                <a:ln>
                  <a:noFill/>
                </a:ln>
                <a:solidFill>
                  <a:prstClr val="black"/>
                </a:solidFill>
                <a:effectLst/>
                <a:uLnTx/>
                <a:uFillTx/>
                <a:latin typeface="Calibri" panose="020F0502020204030204" pitchFamily="34" charset="0"/>
                <a:ea typeface="Times New Roman" panose="02020603050405020304" pitchFamily="18" charset="0"/>
                <a:cs typeface="+mn-cs"/>
              </a:rPr>
              <a:t>De laatste tijd krijgen wij positieve feedback van gasten over de incheck</a:t>
            </a:r>
            <a:endPar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2000" b="0" i="0" u="none" strike="noStrike" kern="1200" cap="none" spc="0" normalizeH="0" noProof="0" dirty="0">
                <a:ln>
                  <a:noFill/>
                </a:ln>
                <a:solidFill>
                  <a:prstClr val="black"/>
                </a:solidFill>
                <a:effectLst/>
                <a:uLnTx/>
                <a:uFillTx/>
                <a:latin typeface="Calibri" panose="020F0502020204030204" pitchFamily="34" charset="0"/>
                <a:ea typeface="Times New Roman" panose="02020603050405020304" pitchFamily="18" charset="0"/>
                <a:cs typeface="+mn-cs"/>
              </a:rPr>
              <a:t>De </a:t>
            </a:r>
            <a:r>
              <a:rPr kumimoji="0" lang="nl-NL" sz="2000" b="0" i="0" u="none" strike="noStrike" kern="1200" cap="none" spc="0" normalizeH="0" noProof="0" dirty="0" err="1">
                <a:ln>
                  <a:noFill/>
                </a:ln>
                <a:solidFill>
                  <a:prstClr val="black"/>
                </a:solidFill>
                <a:effectLst/>
                <a:uLnTx/>
                <a:uFillTx/>
                <a:latin typeface="Calibri" panose="020F0502020204030204" pitchFamily="34" charset="0"/>
                <a:ea typeface="Times New Roman" panose="02020603050405020304" pitchFamily="18" charset="0"/>
                <a:cs typeface="+mn-cs"/>
              </a:rPr>
              <a:t>HK</a:t>
            </a:r>
            <a:r>
              <a:rPr kumimoji="0" lang="nl-NL" sz="2000" b="0" i="0" u="none" strike="noStrike" kern="1200" cap="none" spc="0" normalizeH="0" noProof="0" dirty="0">
                <a:ln>
                  <a:noFill/>
                </a:ln>
                <a:solidFill>
                  <a:prstClr val="black"/>
                </a:solidFill>
                <a:effectLst/>
                <a:uLnTx/>
                <a:uFillTx/>
                <a:latin typeface="Calibri" panose="020F0502020204030204" pitchFamily="34" charset="0"/>
                <a:ea typeface="Times New Roman" panose="02020603050405020304" pitchFamily="18" charset="0"/>
                <a:cs typeface="+mn-cs"/>
              </a:rPr>
              <a:t> werkt zorgvuldig. Onze bungalow ziet er bij aankomst altijd netjes uit.</a:t>
            </a:r>
            <a:endPar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2000" b="0" i="0" u="none" strike="noStrike" kern="1200" cap="none" spc="0" normalizeH="0" noProof="0" dirty="0">
                <a:ln>
                  <a:noFill/>
                </a:ln>
                <a:solidFill>
                  <a:prstClr val="black"/>
                </a:solidFill>
                <a:effectLst/>
                <a:uLnTx/>
                <a:uFillTx/>
                <a:latin typeface="Calibri" panose="020F0502020204030204" pitchFamily="34" charset="0"/>
                <a:ea typeface="Times New Roman" panose="02020603050405020304" pitchFamily="18" charset="0"/>
                <a:cs typeface="+mn-cs"/>
              </a:rPr>
              <a:t>Speelplaatsjes , basketbal- / tennisveld, zien er keurig en onderhouden uit.</a:t>
            </a:r>
            <a:endPar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2000" b="0" i="0" u="none" strike="noStrike" kern="1200" cap="none" spc="0" normalizeH="0" noProof="0" dirty="0">
                <a:ln>
                  <a:noFill/>
                </a:ln>
                <a:solidFill>
                  <a:prstClr val="black"/>
                </a:solidFill>
                <a:effectLst/>
                <a:uLnTx/>
                <a:uFillTx/>
                <a:latin typeface="Calibri" panose="020F0502020204030204" pitchFamily="34" charset="0"/>
                <a:ea typeface="Times New Roman" panose="02020603050405020304" pitchFamily="18" charset="0"/>
                <a:cs typeface="+mn-cs"/>
              </a:rPr>
              <a:t>WIFI is nu prima.</a:t>
            </a:r>
            <a:endPar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2000" b="0" i="0" u="none" strike="noStrike" kern="1200" cap="none" spc="0" normalizeH="0" noProof="0" dirty="0">
                <a:ln>
                  <a:noFill/>
                </a:ln>
                <a:solidFill>
                  <a:prstClr val="black"/>
                </a:solidFill>
                <a:effectLst/>
                <a:uLnTx/>
                <a:uFillTx/>
                <a:latin typeface="Calibri" panose="020F0502020204030204" pitchFamily="34" charset="0"/>
                <a:ea typeface="Times New Roman" panose="02020603050405020304" pitchFamily="18" charset="0"/>
                <a:cs typeface="+mn-cs"/>
              </a:rPr>
              <a:t>De Brasserie is gezellig met lekker eten. </a:t>
            </a:r>
            <a:endPar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endParaRPr kumimoji="0" lang="nl-BE"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endParaRPr kumimoji="0" lang="nl-BE"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endParaRPr lang="nl-BE" dirty="0"/>
          </a:p>
        </p:txBody>
      </p:sp>
    </p:spTree>
    <p:extLst>
      <p:ext uri="{BB962C8B-B14F-4D97-AF65-F5344CB8AC3E}">
        <p14:creationId xmlns:p14="http://schemas.microsoft.com/office/powerpoint/2010/main" val="16275209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47396B-2A57-AB68-4B00-175F3F10C096}"/>
              </a:ext>
            </a:extLst>
          </p:cNvPr>
          <p:cNvSpPr>
            <a:spLocks noGrp="1"/>
          </p:cNvSpPr>
          <p:nvPr>
            <p:ph type="title"/>
          </p:nvPr>
        </p:nvSpPr>
        <p:spPr>
          <a:xfrm>
            <a:off x="838200" y="0"/>
            <a:ext cx="10515600" cy="1325563"/>
          </a:xfrm>
        </p:spPr>
        <p:txBody>
          <a:bodyPr>
            <a:normAutofit/>
          </a:bodyPr>
          <a:lstStyle/>
          <a:p>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Vraag van chalet 196 </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8C322BC7-06C3-4609-D857-96A448768CC3}"/>
              </a:ext>
            </a:extLst>
          </p:cNvPr>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nl-NL" sz="2200" b="1"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rPr>
              <a:t>Poolverhuur </a:t>
            </a:r>
            <a:endParaRPr kumimoji="0" lang="nl-BE" sz="22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2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rPr>
              <a:t>De verhuur via bungalows vanuit de pool lijkt naar onze indruk terug te lopen. </a:t>
            </a:r>
            <a:endParaRPr kumimoji="0" lang="nl-BE" sz="22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2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rPr>
              <a:t>Kan het bestuur de target voor verhuur via de pool voor dit jaar aangeven en/of hoe de status is?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nl-NL" sz="22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nl-BE" sz="2000" b="1"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Te bekijken</a:t>
            </a:r>
          </a:p>
          <a:p>
            <a:endParaRPr lang="nl-BE" dirty="0"/>
          </a:p>
        </p:txBody>
      </p:sp>
    </p:spTree>
    <p:extLst>
      <p:ext uri="{BB962C8B-B14F-4D97-AF65-F5344CB8AC3E}">
        <p14:creationId xmlns:p14="http://schemas.microsoft.com/office/powerpoint/2010/main" val="11276892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47396B-2A57-AB68-4B00-175F3F10C096}"/>
              </a:ext>
            </a:extLst>
          </p:cNvPr>
          <p:cNvSpPr>
            <a:spLocks noGrp="1"/>
          </p:cNvSpPr>
          <p:nvPr>
            <p:ph type="title"/>
          </p:nvPr>
        </p:nvSpPr>
        <p:spPr>
          <a:xfrm>
            <a:off x="838200" y="0"/>
            <a:ext cx="10515600" cy="1325563"/>
          </a:xfrm>
        </p:spPr>
        <p:txBody>
          <a:bodyPr>
            <a:normAutofit/>
          </a:bodyPr>
          <a:lstStyle/>
          <a:p>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Vraag van chalet 196 </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8C322BC7-06C3-4609-D857-96A448768CC3}"/>
              </a:ext>
            </a:extLst>
          </p:cNvPr>
          <p:cNvSpPr>
            <a:spLocks noGrp="1"/>
          </p:cNvSpPr>
          <p:nvPr>
            <p:ph idx="1"/>
          </p:nvPr>
        </p:nvSpPr>
        <p:spPr>
          <a:xfrm>
            <a:off x="838200" y="1429018"/>
            <a:ext cx="10515600" cy="4351338"/>
          </a:xfrm>
        </p:spPr>
        <p:txBody>
          <a:bodyPr>
            <a:normAutofit fontScale="250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Naar onze mening zijn er best mogelijkheden om verhuur via de pool te verbeteren</a:t>
            </a:r>
            <a:endParaRPr kumimoji="0" lang="nl-NL" sz="8000" b="0"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8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Bij het zoeken naar een vakantiebungalow op internet is Sunclass nauwelijks vindbaar</a:t>
            </a: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8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De site bevat weinig informatie en is weinig uitnodigend voor geïnteresseerden met o.m. een verouderd filmpje.</a:t>
            </a: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8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Er zijn nogal wat negatieve ervaringsrapporten te vinden.</a:t>
            </a:r>
            <a:br>
              <a:rPr lang="nl-BE" sz="8000" noProof="0" dirty="0">
                <a:solidFill>
                  <a:prstClr val="black"/>
                </a:solidFill>
                <a:latin typeface="Calibri" panose="020F0502020204030204" pitchFamily="34" charset="0"/>
                <a:ea typeface="Times New Roman" panose="02020603050405020304" pitchFamily="18" charset="0"/>
              </a:rPr>
            </a:br>
            <a:r>
              <a:rPr kumimoji="0" lang="nl-NL" sz="7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(Wij denken ook omdat dit komt omdat de kwaliteitseisen </a:t>
            </a:r>
            <a:r>
              <a:rPr kumimoji="0" lang="nl-NL" sz="76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mn-cs"/>
              </a:rPr>
              <a:t>vwb</a:t>
            </a:r>
            <a:r>
              <a:rPr kumimoji="0" lang="nl-NL" sz="7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 de bungalows in de pool te laag       zijn)</a:t>
            </a:r>
            <a:endParaRPr kumimoji="0" lang="nl-BE" sz="7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8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Huurders mogen wel een voorkeursboeking doen maar kunnen niet selecteren op hun voorkeuren (Je weet eigenlijk niet wat je precies boekt).</a:t>
            </a: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endParaRPr kumimoji="0" lang="nl-NL"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NL" sz="8000" b="1"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Te bekijken met ICT als antwoord, komen wij later op terug.</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endParaRPr lang="nl-BE" dirty="0"/>
          </a:p>
        </p:txBody>
      </p:sp>
    </p:spTree>
    <p:extLst>
      <p:ext uri="{BB962C8B-B14F-4D97-AF65-F5344CB8AC3E}">
        <p14:creationId xmlns:p14="http://schemas.microsoft.com/office/powerpoint/2010/main" val="2613720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D19CC9-B4F9-6FC6-7114-56F6908792AF}"/>
              </a:ext>
            </a:extLst>
          </p:cNvPr>
          <p:cNvSpPr>
            <a:spLocks noGrp="1"/>
          </p:cNvSpPr>
          <p:nvPr>
            <p:ph type="title"/>
          </p:nvPr>
        </p:nvSpPr>
        <p:spPr>
          <a:xfrm>
            <a:off x="838200" y="110169"/>
            <a:ext cx="10515600" cy="1325563"/>
          </a:xfrm>
        </p:spPr>
        <p:txBody>
          <a:bodyPr/>
          <a:lstStyle/>
          <a:p>
            <a:pPr marL="228600" marR="0" lvl="0" indent="-228600" defTabSz="914400" rtl="0" eaLnBrk="1" fontAlgn="auto" latinLnBrk="0" hangingPunct="1">
              <a:lnSpc>
                <a:spcPct val="107000"/>
              </a:lnSpc>
              <a:spcBef>
                <a:spcPts val="1000"/>
              </a:spcBef>
              <a:spcAft>
                <a:spcPts val="800"/>
              </a:spcAft>
              <a:tabLst/>
              <a:defRPr/>
            </a:pPr>
            <a:r>
              <a:rPr kumimoji="0" lang="nl-NL" sz="2800" b="1"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Ingezonden vragen ALV – 13 mei 20220 </a:t>
            </a:r>
            <a:b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nl-BE" dirty="0"/>
          </a:p>
        </p:txBody>
      </p:sp>
      <p:sp>
        <p:nvSpPr>
          <p:cNvPr id="3" name="Tijdelijke aanduiding voor inhoud 2">
            <a:extLst>
              <a:ext uri="{FF2B5EF4-FFF2-40B4-BE49-F238E27FC236}">
                <a16:creationId xmlns:a16="http://schemas.microsoft.com/office/drawing/2014/main" id="{C77ACF31-D5F8-835D-0D04-E91522C0BBDB}"/>
              </a:ext>
            </a:extLst>
          </p:cNvPr>
          <p:cNvSpPr>
            <a:spLocks noGrp="1"/>
          </p:cNvSpPr>
          <p:nvPr>
            <p:ph idx="1"/>
          </p:nvPr>
        </p:nvSpPr>
        <p:spPr>
          <a:xfrm>
            <a:off x="838200" y="1534682"/>
            <a:ext cx="11214253" cy="7722825"/>
          </a:xfrm>
        </p:spPr>
        <p:txBody>
          <a:bodyPr>
            <a:normAutofit/>
          </a:bodyPr>
          <a:lstStyle/>
          <a:p>
            <a:pPr>
              <a:lnSpc>
                <a:spcPct val="107000"/>
              </a:lnSpc>
              <a:spcAft>
                <a:spcPts val="800"/>
              </a:spcAft>
            </a:pPr>
            <a:r>
              <a:rPr lang="nl-NL" sz="2000" b="1" i="1" u="none" strike="noStrike" dirty="0">
                <a:effectLst/>
                <a:latin typeface="Calibri" panose="020F0502020204030204" pitchFamily="34" charset="0"/>
                <a:ea typeface="Calibri" panose="020F0502020204030204" pitchFamily="34" charset="0"/>
                <a:cs typeface="Times New Roman" panose="02020603050405020304" pitchFamily="18" charset="0"/>
              </a:rPr>
              <a:t> </a:t>
            </a:r>
            <a:r>
              <a:rPr lang="nl-NL" sz="2000" i="1" dirty="0">
                <a:effectLst/>
                <a:latin typeface="Calibri" panose="020F0502020204030204" pitchFamily="34" charset="0"/>
                <a:ea typeface="Calibri" panose="020F0502020204030204" pitchFamily="34" charset="0"/>
                <a:cs typeface="Times New Roman" panose="02020603050405020304" pitchFamily="18" charset="0"/>
              </a:rPr>
              <a:t>B139 – Mevr Dora van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Lembergen</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komt terug op de voorstelling van </a:t>
            </a:r>
            <a:r>
              <a:rPr lang="nl-NL" sz="2000" i="1" dirty="0" err="1">
                <a:effectLst/>
                <a:latin typeface="Calibri" panose="020F0502020204030204" pitchFamily="34" charset="0"/>
                <a:ea typeface="Calibri" panose="020F0502020204030204" pitchFamily="34" charset="0"/>
                <a:cs typeface="Times New Roman" panose="02020603050405020304" pitchFamily="18" charset="0"/>
              </a:rPr>
              <a:t>Keralit</a:t>
            </a:r>
            <a:r>
              <a:rPr lang="nl-NL" sz="2000" i="1" dirty="0">
                <a:effectLst/>
                <a:latin typeface="Calibri" panose="020F0502020204030204" pitchFamily="34" charset="0"/>
                <a:ea typeface="Calibri" panose="020F0502020204030204" pitchFamily="34" charset="0"/>
                <a:cs typeface="Times New Roman" panose="02020603050405020304" pitchFamily="18" charset="0"/>
              </a:rPr>
              <a:t> als wandbekleding in de ALV 2019. Zij brengt enkele samples mee van een nieuw product. Zij is professioneel werkzaam in deze sector. Het andere deel van de vragen is reeds behandeld.</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dirty="0">
                <a:effectLst/>
                <a:latin typeface="Calibri" panose="020F0502020204030204" pitchFamily="34" charset="0"/>
                <a:ea typeface="Calibri" panose="020F0502020204030204" pitchFamily="34" charset="0"/>
                <a:cs typeface="Times New Roman" panose="02020603050405020304" pitchFamily="18" charset="0"/>
              </a:rPr>
              <a:t>B196 – Diverse vragen die verder onderzoek vragen en waar op zal worden teruggekomen. </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BE" sz="2000" i="1" dirty="0">
                <a:effectLst/>
                <a:latin typeface="Calibri" panose="020F0502020204030204" pitchFamily="34" charset="0"/>
                <a:ea typeface="Calibri" panose="020F0502020204030204" pitchFamily="34" charset="0"/>
                <a:cs typeface="Times New Roman" panose="02020603050405020304" pitchFamily="18" charset="0"/>
              </a:rPr>
              <a:t>B196 – Deze leden stellen zich in een tweede mail ook vragen bij de huidige situatie (zie mail)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BE" sz="7200" dirty="0"/>
          </a:p>
        </p:txBody>
      </p:sp>
    </p:spTree>
    <p:extLst>
      <p:ext uri="{BB962C8B-B14F-4D97-AF65-F5344CB8AC3E}">
        <p14:creationId xmlns:p14="http://schemas.microsoft.com/office/powerpoint/2010/main" val="22275770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47396B-2A57-AB68-4B00-175F3F10C096}"/>
              </a:ext>
            </a:extLst>
          </p:cNvPr>
          <p:cNvSpPr>
            <a:spLocks noGrp="1"/>
          </p:cNvSpPr>
          <p:nvPr>
            <p:ph type="title"/>
          </p:nvPr>
        </p:nvSpPr>
        <p:spPr>
          <a:xfrm>
            <a:off x="838200" y="0"/>
            <a:ext cx="10515600" cy="1325563"/>
          </a:xfrm>
        </p:spPr>
        <p:txBody>
          <a:bodyPr>
            <a:normAutofit/>
          </a:bodyPr>
          <a:lstStyle/>
          <a:p>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Vraag van chalet 196 </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8C322BC7-06C3-4609-D857-96A448768CC3}"/>
              </a:ext>
            </a:extLst>
          </p:cNvPr>
          <p:cNvSpPr>
            <a:spLocks noGrp="1"/>
          </p:cNvSpPr>
          <p:nvPr>
            <p:ph idx="1"/>
          </p:nvPr>
        </p:nvSpPr>
        <p:spPr>
          <a:xfrm>
            <a:off x="838200" y="1429018"/>
            <a:ext cx="10515600" cy="4351338"/>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Wij vragen ons daarom af of het bestuur plannen heeft om verhuur via de pool te verbeteren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nl-NL"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1" i="1"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Er lopen diverse pistes, komen wij later op terug.</a:t>
            </a:r>
            <a:endParaRPr kumimoji="0" lang="nl-BE" sz="2000" b="1" i="1"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1"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Feedback van ervaringen van “pool huurders” naar de huiseigenaar</a:t>
            </a:r>
            <a:endParaRPr kumimoji="0" lang="nl-BE"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000" b="0" i="0" u="none" strike="noStrike" kern="1200" cap="none" spc="0" normalizeH="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Als eigenaar zouden wij graag willen weten wat de ervaringen van huurders zijn. Bijv. om zaken evt. te kunnen verbeteren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nl-NL" sz="2000" b="0" i="0" u="none" strike="noStrike" kern="1200" cap="none" spc="0" normalizeH="0" noProof="0" dirty="0">
              <a:ln>
                <a:noFill/>
              </a:ln>
              <a:solidFill>
                <a:prstClr val="black"/>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1" i="1" u="none" strike="noStrike" kern="1200" cap="none" spc="0" normalizeH="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Calibri" panose="020F0502020204030204" pitchFamily="34" charset="0"/>
              </a:rPr>
              <a:t>De mogelijkheid bestaat om via een poolverhuur een feedback te geven, het ligt aan de gasten om daar gebruik van te maken.</a:t>
            </a:r>
            <a:endParaRPr kumimoji="0" lang="nl-BE" sz="2000" b="1" i="1" u="none" strike="noStrike" kern="1200" cap="none" spc="0" normalizeH="0" noProof="0" dirty="0">
              <a:ln>
                <a:noFill/>
              </a:ln>
              <a:solidFill>
                <a:schemeClr val="tx1">
                  <a:lumMod val="95000"/>
                  <a:lumOff val="5000"/>
                </a:scheme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8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endParaRPr lang="nl-BE" dirty="0"/>
          </a:p>
        </p:txBody>
      </p:sp>
    </p:spTree>
    <p:extLst>
      <p:ext uri="{BB962C8B-B14F-4D97-AF65-F5344CB8AC3E}">
        <p14:creationId xmlns:p14="http://schemas.microsoft.com/office/powerpoint/2010/main" val="1488982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47396B-2A57-AB68-4B00-175F3F10C096}"/>
              </a:ext>
            </a:extLst>
          </p:cNvPr>
          <p:cNvSpPr>
            <a:spLocks noGrp="1"/>
          </p:cNvSpPr>
          <p:nvPr>
            <p:ph type="title"/>
          </p:nvPr>
        </p:nvSpPr>
        <p:spPr>
          <a:xfrm>
            <a:off x="838200" y="0"/>
            <a:ext cx="10515600" cy="1325563"/>
          </a:xfrm>
        </p:spPr>
        <p:txBody>
          <a:bodyPr>
            <a:normAutofit/>
          </a:bodyPr>
          <a:lstStyle/>
          <a:p>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Vraag van chalet 196 </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8C322BC7-06C3-4609-D857-96A448768CC3}"/>
              </a:ext>
            </a:extLst>
          </p:cNvPr>
          <p:cNvSpPr>
            <a:spLocks noGrp="1"/>
          </p:cNvSpPr>
          <p:nvPr>
            <p:ph idx="1"/>
          </p:nvPr>
        </p:nvSpPr>
        <p:spPr>
          <a:xfrm>
            <a:off x="838200" y="1451052"/>
            <a:ext cx="10515600" cy="4351338"/>
          </a:xfrm>
        </p:spPr>
        <p:txBody>
          <a:bodyPr>
            <a:no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Inflexibiliteit van in- en uitcheck tijden – dit kan niet worden gewijzigd om praktische redenen. </a:t>
            </a: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   </a:t>
            </a:r>
            <a:endPar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De incheck vanaf 15.00</a:t>
            </a: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b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Wij hoorden van gasten die er voor 15.00 waren dat zij terug gestuurd werden en dat zij na 15.00 pas de sleutel konden verkrijgen. </a:t>
            </a: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b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Zij vonden het niet leuk om dan later achter de rij te moeten aansluiten. </a:t>
            </a:r>
            <a:endPar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De uitcheck voor 10.00. Wij merken van huurders dat er vaak stress is om op tijd de bungalow te verlaten. </a:t>
            </a:r>
            <a:b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b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Zou het mogelijk zijn om huurders latere uitcheck mogelijkheden aan te bieden? - niet alle bungalows worden ook om 10.00 direct schoongemaakt.</a:t>
            </a:r>
          </a:p>
          <a:p>
            <a:pPr marL="342900" marR="0" lvl="0" indent="-342900" algn="l" defTabSz="914400" rtl="0" eaLnBrk="1" fontAlgn="auto" latinLnBrk="0" hangingPunct="1">
              <a:lnSpc>
                <a:spcPct val="90000"/>
              </a:lnSpc>
              <a:spcBef>
                <a:spcPts val="1000"/>
              </a:spcBef>
              <a:spcAft>
                <a:spcPts val="0"/>
              </a:spcAft>
              <a:buClrTx/>
              <a:buSzTx/>
              <a:buFont typeface="Calibri" panose="020F0502020204030204" pitchFamily="34" charset="0"/>
              <a:buChar char="-"/>
              <a:tabLst/>
              <a:defRPr/>
            </a:pPr>
            <a:endPar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 </a:t>
            </a:r>
            <a:r>
              <a:rPr kumimoji="0" lang="nl-NL" sz="2000" b="1" i="1"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t>De Parkmanager zal dit item toelichten.</a:t>
            </a:r>
            <a:br>
              <a:rPr kumimoji="0" lang="nl-NL" sz="2600" b="1" i="1"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rPr>
            </a:br>
            <a:endParaRPr kumimoji="0" lang="nl-NL" sz="2600" b="1" i="1"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a:p>
            <a:endParaRPr lang="nl-BE" dirty="0"/>
          </a:p>
        </p:txBody>
      </p:sp>
    </p:spTree>
    <p:extLst>
      <p:ext uri="{BB962C8B-B14F-4D97-AF65-F5344CB8AC3E}">
        <p14:creationId xmlns:p14="http://schemas.microsoft.com/office/powerpoint/2010/main" val="4839927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CEC95D-20BE-0788-62B4-DCCE1F3276E8}"/>
              </a:ext>
            </a:extLst>
          </p:cNvPr>
          <p:cNvSpPr>
            <a:spLocks noGrp="1"/>
          </p:cNvSpPr>
          <p:nvPr>
            <p:ph type="title"/>
          </p:nvPr>
        </p:nvSpPr>
        <p:spPr>
          <a:xfrm>
            <a:off x="838200" y="0"/>
            <a:ext cx="10515600" cy="1325563"/>
          </a:xfrm>
        </p:spPr>
        <p:txBody>
          <a:bodyPr>
            <a:normAutofit/>
          </a:bodyPr>
          <a:lstStyle/>
          <a:p>
            <a:r>
              <a:rPr lang="nl-NL" sz="2800" b="1" dirty="0">
                <a:latin typeface="+mn-lt"/>
              </a:rPr>
              <a:t>Vraag chalet 213</a:t>
            </a:r>
            <a:endParaRPr lang="nl-BE" sz="2800" b="1" dirty="0">
              <a:latin typeface="+mn-lt"/>
            </a:endParaRPr>
          </a:p>
        </p:txBody>
      </p:sp>
      <p:sp>
        <p:nvSpPr>
          <p:cNvPr id="3" name="Tijdelijke aanduiding voor inhoud 2">
            <a:extLst>
              <a:ext uri="{FF2B5EF4-FFF2-40B4-BE49-F238E27FC236}">
                <a16:creationId xmlns:a16="http://schemas.microsoft.com/office/drawing/2014/main" id="{570087EC-5C4F-9621-7D66-9847160B1E3E}"/>
              </a:ext>
            </a:extLst>
          </p:cNvPr>
          <p:cNvSpPr>
            <a:spLocks noGrp="1"/>
          </p:cNvSpPr>
          <p:nvPr>
            <p:ph idx="1"/>
          </p:nvPr>
        </p:nvSpPr>
        <p:spPr>
          <a:xfrm>
            <a:off x="838200" y="1462069"/>
            <a:ext cx="10515600" cy="4351338"/>
          </a:xfrm>
        </p:spPr>
        <p:txBody>
          <a:bodyPr>
            <a:noAutofit/>
          </a:bodyPr>
          <a:lstStyle/>
          <a:p>
            <a:pPr marL="0" indent="0">
              <a:buNone/>
            </a:pPr>
            <a:r>
              <a:rPr lang="nl-NL" sz="2000" dirty="0">
                <a:effectLst/>
                <a:latin typeface="Calibri" panose="020F0502020204030204" pitchFamily="34" charset="0"/>
                <a:ea typeface="Calibri" panose="020F0502020204030204" pitchFamily="34" charset="0"/>
              </a:rPr>
              <a:t>Dank voor deze indringende informatie. U wilt de democratie niet in de weg staan, Orava overduidelijk wel. Dit is een agressieve en vervelende, opdringerige manier om de gang van zaken te beïnvloeden, die eigenlijk als het enigszins mogelijk is, niet getolereerd zou moeten worden, zeker als in de statuten is vastgelegd, hoe de verkiezingen van functies binnen de vereniging dienen te verlopen.</a:t>
            </a:r>
            <a:endParaRPr lang="nl-BE" sz="2000" dirty="0">
              <a:effectLst/>
              <a:latin typeface="Calibri" panose="020F0502020204030204" pitchFamily="34" charset="0"/>
              <a:ea typeface="Calibri" panose="020F0502020204030204" pitchFamily="34" charset="0"/>
            </a:endParaRPr>
          </a:p>
          <a:p>
            <a:pPr marL="0" indent="0">
              <a:buNone/>
            </a:pPr>
            <a:r>
              <a:rPr lang="nl-NL" sz="2000" dirty="0">
                <a:effectLst/>
                <a:latin typeface="Calibri" panose="020F0502020204030204" pitchFamily="34" charset="0"/>
                <a:ea typeface="Calibri" panose="020F0502020204030204" pitchFamily="34" charset="0"/>
              </a:rPr>
              <a:t>Als ik er tijd voor had, zou ik me kandidaat stellen, maar dat zit er voorlopig nog niet in. Ook zou ik naar aanleiding van dit bericht aanwezig willen zijn op de komende ALV, maar dat ligt buiten de mogelijkheden, aangezien de inschrijftermijn is verlopen.</a:t>
            </a:r>
            <a:endParaRPr lang="nl-BE" sz="2000" dirty="0">
              <a:effectLst/>
              <a:latin typeface="Calibri" panose="020F0502020204030204" pitchFamily="34" charset="0"/>
              <a:ea typeface="Calibri" panose="020F0502020204030204" pitchFamily="34" charset="0"/>
            </a:endParaRPr>
          </a:p>
          <a:p>
            <a:pPr marL="0" indent="0">
              <a:buNone/>
            </a:pPr>
            <a:r>
              <a:rPr lang="nl-NL" sz="2000" dirty="0">
                <a:effectLst/>
                <a:latin typeface="Calibri" panose="020F0502020204030204" pitchFamily="34" charset="0"/>
                <a:ea typeface="Calibri" panose="020F0502020204030204" pitchFamily="34" charset="0"/>
              </a:rPr>
              <a:t>Desalniettemin wens ik u een fijne en vruchtbare vergadering en kijk ik met belangstelling uit naar de notulen.</a:t>
            </a:r>
            <a:endParaRPr lang="nl-BE" sz="2000" dirty="0">
              <a:effectLst/>
              <a:latin typeface="Calibri" panose="020F0502020204030204" pitchFamily="34" charset="0"/>
              <a:ea typeface="Calibri" panose="020F0502020204030204" pitchFamily="34" charset="0"/>
            </a:endParaRPr>
          </a:p>
          <a:p>
            <a:pPr marL="0" indent="0">
              <a:buNone/>
            </a:pPr>
            <a:r>
              <a:rPr lang="nl-NL" sz="8000" dirty="0">
                <a:effectLst/>
                <a:latin typeface="Calibri" panose="020F0502020204030204" pitchFamily="34" charset="0"/>
                <a:ea typeface="Calibri" panose="020F0502020204030204" pitchFamily="34" charset="0"/>
              </a:rPr>
              <a:t> </a:t>
            </a:r>
            <a:endParaRPr lang="nl-BE" sz="8000" dirty="0">
              <a:effectLst/>
              <a:latin typeface="Calibri" panose="020F0502020204030204" pitchFamily="34" charset="0"/>
              <a:ea typeface="Calibri" panose="020F0502020204030204" pitchFamily="34" charset="0"/>
            </a:endParaRPr>
          </a:p>
          <a:p>
            <a:endParaRPr lang="nl-BE" dirty="0"/>
          </a:p>
        </p:txBody>
      </p:sp>
    </p:spTree>
    <p:extLst>
      <p:ext uri="{BB962C8B-B14F-4D97-AF65-F5344CB8AC3E}">
        <p14:creationId xmlns:p14="http://schemas.microsoft.com/office/powerpoint/2010/main" val="19317771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068304-0A1C-E7E8-48B2-FA325BF4BF4E}"/>
              </a:ext>
            </a:extLst>
          </p:cNvPr>
          <p:cNvSpPr>
            <a:spLocks noGrp="1"/>
          </p:cNvSpPr>
          <p:nvPr>
            <p:ph type="title"/>
          </p:nvPr>
        </p:nvSpPr>
        <p:spPr>
          <a:xfrm>
            <a:off x="838200" y="0"/>
            <a:ext cx="10515600" cy="1325563"/>
          </a:xfrm>
        </p:spPr>
        <p:txBody>
          <a:bodyPr>
            <a:normAutofit/>
          </a:bodyPr>
          <a:lstStyle/>
          <a:p>
            <a:r>
              <a:rPr lang="nl-NL" sz="2800" b="1" dirty="0">
                <a:latin typeface="Calibri" panose="020F0502020204030204" pitchFamily="34" charset="0"/>
                <a:cs typeface="Calibri" panose="020F0502020204030204" pitchFamily="34" charset="0"/>
              </a:rPr>
              <a:t>Kandidaten functies</a:t>
            </a: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2168C431-D765-FCEA-D861-B65E44C693E3}"/>
              </a:ext>
            </a:extLst>
          </p:cNvPr>
          <p:cNvSpPr>
            <a:spLocks noGrp="1"/>
          </p:cNvSpPr>
          <p:nvPr>
            <p:ph idx="1"/>
          </p:nvPr>
        </p:nvSpPr>
        <p:spPr>
          <a:xfrm>
            <a:off x="838200" y="1440035"/>
            <a:ext cx="10515600" cy="4351338"/>
          </a:xfrm>
        </p:spPr>
        <p:txBody>
          <a:bodyPr>
            <a:noAutofit/>
          </a:bodyPr>
          <a:lstStyle/>
          <a:p>
            <a:pPr>
              <a:lnSpc>
                <a:spcPct val="107000"/>
              </a:lnSpc>
              <a:spcAft>
                <a:spcPts val="800"/>
              </a:spcAft>
            </a:pPr>
            <a:r>
              <a:rPr lang="nl-NL" sz="2000" i="1" u="sng" dirty="0">
                <a:effectLst/>
                <a:latin typeface="Calibri" panose="020F0502020204030204" pitchFamily="34" charset="0"/>
                <a:ea typeface="Calibri" panose="020F0502020204030204" pitchFamily="34" charset="0"/>
                <a:cs typeface="Times New Roman" panose="02020603050405020304" pitchFamily="18" charset="0"/>
              </a:rPr>
              <a:t>Kandidaten Kas commissie – ALV 13 MEI 2022</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a:effectLst/>
                <a:latin typeface="Calibri" panose="020F0502020204030204" pitchFamily="34" charset="0"/>
                <a:ea typeface="Calibri" panose="020F0502020204030204" pitchFamily="34" charset="0"/>
                <a:cs typeface="Times New Roman" panose="02020603050405020304" pitchFamily="18" charset="0"/>
              </a:rPr>
              <a:t>B 029 – An Brouwers</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a:effectLst/>
                <a:latin typeface="Calibri" panose="020F0502020204030204" pitchFamily="34" charset="0"/>
                <a:ea typeface="Calibri" panose="020F0502020204030204" pitchFamily="34" charset="0"/>
                <a:cs typeface="Times New Roman" panose="02020603050405020304" pitchFamily="18" charset="0"/>
              </a:rPr>
              <a:t>B 068 – Bert Posthumus</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a:effectLst/>
                <a:latin typeface="Calibri" panose="020F0502020204030204" pitchFamily="34" charset="0"/>
                <a:ea typeface="Calibri" panose="020F0502020204030204" pitchFamily="34" charset="0"/>
                <a:cs typeface="Times New Roman" panose="02020603050405020304" pitchFamily="18" charset="0"/>
              </a:rPr>
              <a:t>B 220 – Marjolein </a:t>
            </a:r>
            <a:r>
              <a:rPr lang="nl-NL" sz="2000" dirty="0" err="1">
                <a:effectLst/>
                <a:latin typeface="Calibri" panose="020F0502020204030204" pitchFamily="34" charset="0"/>
                <a:ea typeface="Calibri" panose="020F0502020204030204" pitchFamily="34" charset="0"/>
                <a:cs typeface="Times New Roman" panose="02020603050405020304" pitchFamily="18" charset="0"/>
              </a:rPr>
              <a:t>Aussems</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i="1" u="sng" dirty="0">
                <a:effectLst/>
                <a:latin typeface="Calibri" panose="020F0502020204030204" pitchFamily="34" charset="0"/>
                <a:ea typeface="Calibri" panose="020F0502020204030204" pitchFamily="34" charset="0"/>
                <a:cs typeface="Times New Roman" panose="02020603050405020304" pitchFamily="18" charset="0"/>
              </a:rPr>
              <a:t>Kandidaten bestuurder – ALV  13 MEI 2022</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a:effectLst/>
                <a:latin typeface="Calibri" panose="020F0502020204030204" pitchFamily="34" charset="0"/>
                <a:ea typeface="Calibri" panose="020F0502020204030204" pitchFamily="34" charset="0"/>
                <a:cs typeface="Times New Roman" panose="02020603050405020304" pitchFamily="18" charset="0"/>
              </a:rPr>
              <a:t>B 073 – E. </a:t>
            </a:r>
            <a:r>
              <a:rPr lang="nl-NL" sz="2000" dirty="0" err="1">
                <a:effectLst/>
                <a:latin typeface="Calibri" panose="020F0502020204030204" pitchFamily="34" charset="0"/>
                <a:ea typeface="Calibri" panose="020F0502020204030204" pitchFamily="34" charset="0"/>
                <a:cs typeface="Times New Roman" panose="02020603050405020304" pitchFamily="18" charset="0"/>
              </a:rPr>
              <a:t>Vanhoutvin</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a:effectLst/>
                <a:latin typeface="Calibri" panose="020F0502020204030204" pitchFamily="34" charset="0"/>
                <a:ea typeface="Calibri" panose="020F0502020204030204" pitchFamily="34" charset="0"/>
                <a:cs typeface="Times New Roman" panose="02020603050405020304" pitchFamily="18" charset="0"/>
              </a:rPr>
              <a:t>B 074 – A. </a:t>
            </a:r>
            <a:r>
              <a:rPr lang="nl-NL" sz="2000" dirty="0" err="1">
                <a:effectLst/>
                <a:latin typeface="Calibri" panose="020F0502020204030204" pitchFamily="34" charset="0"/>
                <a:ea typeface="Calibri" panose="020F0502020204030204" pitchFamily="34" charset="0"/>
                <a:cs typeface="Times New Roman" panose="02020603050405020304" pitchFamily="18" charset="0"/>
              </a:rPr>
              <a:t>Fhilipsen</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2000" dirty="0">
                <a:effectLst/>
                <a:latin typeface="Calibri" panose="020F0502020204030204" pitchFamily="34" charset="0"/>
                <a:ea typeface="Calibri" panose="020F0502020204030204" pitchFamily="34" charset="0"/>
                <a:cs typeface="Times New Roman" panose="02020603050405020304" pitchFamily="18" charset="0"/>
              </a:rPr>
              <a:t>B 124 – J. Van </a:t>
            </a:r>
            <a:r>
              <a:rPr lang="nl-NL" sz="2000" dirty="0" err="1">
                <a:effectLst/>
                <a:latin typeface="Calibri" panose="020F0502020204030204" pitchFamily="34" charset="0"/>
                <a:ea typeface="Calibri" panose="020F0502020204030204" pitchFamily="34" charset="0"/>
                <a:cs typeface="Times New Roman" panose="02020603050405020304" pitchFamily="18" charset="0"/>
              </a:rPr>
              <a:t>Dael</a:t>
            </a:r>
            <a:endParaRPr lang="nl-BE" sz="2000" dirty="0">
              <a:effectLst/>
              <a:latin typeface="Calibri" panose="020F0502020204030204" pitchFamily="34" charset="0"/>
              <a:ea typeface="Calibri" panose="020F0502020204030204" pitchFamily="34" charset="0"/>
              <a:cs typeface="Times New Roman" panose="02020603050405020304" pitchFamily="18" charset="0"/>
            </a:endParaRPr>
          </a:p>
          <a:p>
            <a:r>
              <a:rPr lang="nl-NL" sz="2000" dirty="0">
                <a:effectLst/>
                <a:latin typeface="Calibri" panose="020F0502020204030204" pitchFamily="34" charset="0"/>
                <a:ea typeface="Calibri" panose="020F0502020204030204" pitchFamily="34" charset="0"/>
                <a:cs typeface="Times New Roman" panose="02020603050405020304" pitchFamily="18" charset="0"/>
              </a:rPr>
              <a:t>B 202 – D. Wellens </a:t>
            </a:r>
          </a:p>
          <a:p>
            <a:r>
              <a:rPr lang="nl-NL" sz="2000" dirty="0">
                <a:latin typeface="Calibri" panose="020F0502020204030204" pitchFamily="34" charset="0"/>
                <a:cs typeface="Times New Roman" panose="02020603050405020304" pitchFamily="18" charset="0"/>
              </a:rPr>
              <a:t>B 054 – M. Gillis</a:t>
            </a:r>
            <a:endParaRPr lang="nl-BE" sz="2000" dirty="0"/>
          </a:p>
        </p:txBody>
      </p:sp>
    </p:spTree>
    <p:extLst>
      <p:ext uri="{BB962C8B-B14F-4D97-AF65-F5344CB8AC3E}">
        <p14:creationId xmlns:p14="http://schemas.microsoft.com/office/powerpoint/2010/main" val="33225532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43F3267B-8953-4091-8E37-9712446388D5}"/>
              </a:ext>
            </a:extLst>
          </p:cNvPr>
          <p:cNvSpPr>
            <a:spLocks noGrp="1"/>
          </p:cNvSpPr>
          <p:nvPr>
            <p:ph idx="4294967295"/>
          </p:nvPr>
        </p:nvSpPr>
        <p:spPr>
          <a:xfrm>
            <a:off x="838200" y="1660372"/>
            <a:ext cx="10515600" cy="4351338"/>
          </a:xfrm>
        </p:spPr>
        <p:txBody>
          <a:bodyPr anchor="ctr"/>
          <a:lstStyle/>
          <a:p>
            <a:pPr marL="0" indent="0" algn="ctr">
              <a:buNone/>
            </a:pPr>
            <a:r>
              <a:rPr lang="nl-BE" b="1" dirty="0">
                <a:latin typeface="Calibri" panose="020F0502020204030204" pitchFamily="34" charset="0"/>
                <a:cs typeface="Calibri" panose="020F0502020204030204" pitchFamily="34" charset="0"/>
              </a:rPr>
              <a:t>Bedankt voor jullie aanwezigheid</a:t>
            </a:r>
          </a:p>
          <a:p>
            <a:pPr marL="0" indent="0" algn="ctr">
              <a:buNone/>
            </a:pPr>
            <a:r>
              <a:rPr lang="nl-BE" b="1" dirty="0">
                <a:latin typeface="Calibri" panose="020F0502020204030204" pitchFamily="34" charset="0"/>
                <a:cs typeface="Calibri" panose="020F0502020204030204" pitchFamily="34" charset="0"/>
              </a:rPr>
              <a:t>Einde vergadering</a:t>
            </a:r>
          </a:p>
          <a:p>
            <a:endParaRPr lang="nl-BE" dirty="0"/>
          </a:p>
          <a:p>
            <a:pPr marL="0" indent="0">
              <a:buNone/>
            </a:pPr>
            <a:endParaRPr lang="nl-BE" dirty="0"/>
          </a:p>
        </p:txBody>
      </p:sp>
    </p:spTree>
    <p:extLst>
      <p:ext uri="{BB962C8B-B14F-4D97-AF65-F5344CB8AC3E}">
        <p14:creationId xmlns:p14="http://schemas.microsoft.com/office/powerpoint/2010/main" val="1900537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0E8C01-A8A6-4BA9-AF9D-D99D139ADE34}"/>
              </a:ext>
            </a:extLst>
          </p:cNvPr>
          <p:cNvSpPr>
            <a:spLocks noGrp="1"/>
          </p:cNvSpPr>
          <p:nvPr>
            <p:ph type="title"/>
          </p:nvPr>
        </p:nvSpPr>
        <p:spPr>
          <a:xfrm>
            <a:off x="838200" y="0"/>
            <a:ext cx="10515600" cy="1325563"/>
          </a:xfrm>
        </p:spPr>
        <p:txBody>
          <a:bodyPr>
            <a:normAutofit/>
          </a:bodyPr>
          <a:lstStyle/>
          <a:p>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Vraag van Wolf Van </a:t>
            </a:r>
            <a:r>
              <a:rPr lang="nl-NL" sz="2800" b="1" dirty="0">
                <a:latin typeface="Calibri" panose="020F0502020204030204" pitchFamily="34" charset="0"/>
                <a:cs typeface="Calibri" panose="020F0502020204030204" pitchFamily="34" charset="0"/>
              </a:rPr>
              <a:t>D</a:t>
            </a:r>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e </a:t>
            </a:r>
            <a:r>
              <a:rPr kumimoji="0" lang="nl-NL" sz="2800" b="1" i="0" u="none" strike="noStrike" kern="1200" cap="none" spc="0" normalizeH="0" baseline="0" noProof="0" dirty="0" err="1">
                <a:ln>
                  <a:noFill/>
                </a:ln>
                <a:effectLst/>
                <a:uLnTx/>
                <a:uFillTx/>
                <a:latin typeface="Calibri" panose="020F0502020204030204" pitchFamily="34" charset="0"/>
                <a:cs typeface="Calibri" panose="020F0502020204030204" pitchFamily="34" charset="0"/>
              </a:rPr>
              <a:t>Kerckhove</a:t>
            </a:r>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 (</a:t>
            </a:r>
            <a:r>
              <a:rPr kumimoji="0" lang="nl-NL" sz="2800" b="1" i="0" u="none" strike="noStrike" kern="1200" cap="none" spc="0" normalizeH="0" baseline="0" noProof="0" dirty="0" err="1">
                <a:ln>
                  <a:noFill/>
                </a:ln>
                <a:effectLst/>
                <a:uLnTx/>
                <a:uFillTx/>
                <a:latin typeface="Calibri" panose="020F0502020204030204" pitchFamily="34" charset="0"/>
                <a:cs typeface="Calibri" panose="020F0502020204030204" pitchFamily="34" charset="0"/>
              </a:rPr>
              <a:t>Alychlo</a:t>
            </a:r>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a:t>
            </a:r>
            <a:r>
              <a:rPr kumimoji="0" lang="nl-NL" sz="2800" b="1" i="0" u="none" strike="noStrike" kern="1200" cap="none" spc="0" normalizeH="0" baseline="0" noProof="0" dirty="0" err="1">
                <a:ln>
                  <a:noFill/>
                </a:ln>
                <a:effectLst/>
                <a:uLnTx/>
                <a:uFillTx/>
                <a:latin typeface="Calibri" panose="020F0502020204030204" pitchFamily="34" charset="0"/>
                <a:cs typeface="Calibri" panose="020F0502020204030204" pitchFamily="34" charset="0"/>
              </a:rPr>
              <a:t>Orava</a:t>
            </a:r>
            <a:r>
              <a:rPr kumimoji="0" lang="nl-NL" sz="28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a:t>
            </a:r>
            <a:br>
              <a:rPr lang="nl-BE" sz="2800" b="1" dirty="0">
                <a:latin typeface="Calibri" panose="020F0502020204030204" pitchFamily="34" charset="0"/>
                <a:cs typeface="Calibri" panose="020F0502020204030204" pitchFamily="34" charset="0"/>
              </a:rPr>
            </a:br>
            <a:endParaRPr lang="nl-BE" sz="2800" b="1" dirty="0">
              <a:latin typeface="Calibri" panose="020F0502020204030204" pitchFamily="34" charset="0"/>
              <a:cs typeface="Calibri" panose="020F0502020204030204" pitchFamily="34" charset="0"/>
            </a:endParaRPr>
          </a:p>
        </p:txBody>
      </p:sp>
      <p:sp>
        <p:nvSpPr>
          <p:cNvPr id="3" name="Tijdelijke aanduiding voor inhoud 2">
            <a:extLst>
              <a:ext uri="{FF2B5EF4-FFF2-40B4-BE49-F238E27FC236}">
                <a16:creationId xmlns:a16="http://schemas.microsoft.com/office/drawing/2014/main" id="{E209DEC3-12ED-4B8F-866E-7FF672EABEC0}"/>
              </a:ext>
            </a:extLst>
          </p:cNvPr>
          <p:cNvSpPr>
            <a:spLocks noGrp="1"/>
          </p:cNvSpPr>
          <p:nvPr>
            <p:ph idx="1"/>
          </p:nvPr>
        </p:nvSpPr>
        <p:spPr>
          <a:xfrm>
            <a:off x="838200" y="763501"/>
            <a:ext cx="11096348" cy="8942989"/>
          </a:xfrm>
        </p:spPr>
        <p:txBody>
          <a:bodyPr>
            <a:normAutofit/>
          </a:bodyPr>
          <a:lstStyle/>
          <a:p>
            <a:pPr marL="0" indent="0">
              <a:buNone/>
            </a:pPr>
            <a:endParaRPr lang="nl-BE" sz="2000" dirty="0">
              <a:latin typeface="Calibri" panose="020F0502020204030204" pitchFamily="34" charset="0"/>
              <a:ea typeface="Calibri" panose="020F0502020204030204" pitchFamily="34" charset="0"/>
            </a:endParaRP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Het ontslag van huidig bestuur en de herverkiezing van nieuwe bestuursleden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Dat een externe revisor wordt aangesteld om de cijfers van de voorbije 2 jaar door te lichten alsook voor de toekomst</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Dat elk huisje – telkens per maand – kan kiezen om de schoonmaak zelf te laten doen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Dat in weekdagen, niet BE of NL vakantie, het toegestaan is om verhuur per nacht te doen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Wijziging statuten dat de ALV in België kan gebeuren</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Lijst verantwoordelijkheden en beslissingsrechten alsook toegestane afwijkingen van het budget van zowel Parkmanager als bestuur</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Wat is het plan voor de zomervakantie qua dagelijkse aanwezigheid van de </a:t>
            </a:r>
            <a:r>
              <a:rPr kumimoji="0" lang="nl-BE" sz="2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mn-cs"/>
              </a:rPr>
              <a:t>parkmanager</a:t>
            </a: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Een onderbouwing in detail (cijfermatig)  van de stijging van de beheers bijdrage</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De timeline, details en het concreet actieplan gelinkt aan de parkvergunning</a:t>
            </a:r>
          </a:p>
          <a:p>
            <a:pPr marL="342900" marR="0" lvl="0" indent="-342900" algn="l" defTabSz="914400" rtl="0" eaLnBrk="1" fontAlgn="auto" latinLnBrk="0" hangingPunct="1">
              <a:lnSpc>
                <a:spcPct val="90000"/>
              </a:lnSpc>
              <a:spcBef>
                <a:spcPts val="1000"/>
              </a:spcBef>
              <a:spcAft>
                <a:spcPts val="0"/>
              </a:spcAft>
              <a:buClrTx/>
              <a:buSzTx/>
              <a:buFont typeface="Symbol" panose="05050102010706020507" pitchFamily="18" charset="2"/>
              <a:buChar char=""/>
              <a:tabLst/>
              <a:defRPr/>
            </a:pPr>
            <a:r>
              <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De timeline, details en het concreet actieplan gelinkt aan het kwaliteitsniveau van het park betreffende o.a. de klachten van schoonmaak, efficiëntie van de technische dienst, de aantrekkelijkheid van het park</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BE"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p:txBody>
      </p:sp>
    </p:spTree>
    <p:extLst>
      <p:ext uri="{BB962C8B-B14F-4D97-AF65-F5344CB8AC3E}">
        <p14:creationId xmlns:p14="http://schemas.microsoft.com/office/powerpoint/2010/main" val="1114448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286A1-E31E-491B-8947-2ABCC95FFC7E}"/>
              </a:ext>
            </a:extLst>
          </p:cNvPr>
          <p:cNvSpPr>
            <a:spLocks noGrp="1"/>
          </p:cNvSpPr>
          <p:nvPr>
            <p:ph type="title"/>
          </p:nvPr>
        </p:nvSpPr>
        <p:spPr>
          <a:xfrm>
            <a:off x="838200" y="0"/>
            <a:ext cx="10515600" cy="1325563"/>
          </a:xfrm>
        </p:spPr>
        <p:txBody>
          <a:bodyPr>
            <a:normAutofit/>
          </a:bodyPr>
          <a:lstStyle/>
          <a:p>
            <a:pPr marL="514350" indent="-514350">
              <a:buFont typeface="+mj-lt"/>
              <a:buAutoNum type="arabicPeriod" startAt="2"/>
            </a:pPr>
            <a:r>
              <a:rPr lang="nl-BE" sz="2800" b="1" dirty="0">
                <a:latin typeface="+mn-lt"/>
              </a:rPr>
              <a:t>Woordje commissarissen</a:t>
            </a:r>
          </a:p>
        </p:txBody>
      </p:sp>
      <p:sp>
        <p:nvSpPr>
          <p:cNvPr id="3" name="Tijdelijke aanduiding voor inhoud 2">
            <a:extLst>
              <a:ext uri="{FF2B5EF4-FFF2-40B4-BE49-F238E27FC236}">
                <a16:creationId xmlns:a16="http://schemas.microsoft.com/office/drawing/2014/main" id="{2528D0E6-17EA-4105-8E92-2DC19EA63788}"/>
              </a:ext>
            </a:extLst>
          </p:cNvPr>
          <p:cNvSpPr>
            <a:spLocks noGrp="1"/>
          </p:cNvSpPr>
          <p:nvPr>
            <p:ph idx="1"/>
          </p:nvPr>
        </p:nvSpPr>
        <p:spPr>
          <a:xfrm>
            <a:off x="838200" y="1418001"/>
            <a:ext cx="10515600" cy="4351338"/>
          </a:xfrm>
        </p:spPr>
        <p:txBody>
          <a:bodyPr/>
          <a:lstStyle/>
          <a:p>
            <a:r>
              <a:rPr lang="nl-BE" sz="2000" dirty="0"/>
              <a:t>De heer Han Colen</a:t>
            </a:r>
          </a:p>
          <a:p>
            <a:r>
              <a:rPr lang="nl-BE" sz="2000" dirty="0"/>
              <a:t>De heer Willy Zwaan</a:t>
            </a:r>
          </a:p>
          <a:p>
            <a:r>
              <a:rPr lang="nl-BE" sz="2000" dirty="0"/>
              <a:t>De heer Anthony Piette, optredend in naam van </a:t>
            </a:r>
            <a:r>
              <a:rPr lang="nl-NL" sz="2000" dirty="0"/>
              <a:t>Olivier Saverys </a:t>
            </a:r>
          </a:p>
          <a:p>
            <a:pPr marL="0" indent="0">
              <a:buNone/>
            </a:pPr>
            <a:endParaRPr lang="nl-NL" dirty="0"/>
          </a:p>
          <a:p>
            <a:pPr marL="914400" lvl="2" indent="0">
              <a:buNone/>
            </a:pPr>
            <a:endParaRPr lang="nl-BE" dirty="0"/>
          </a:p>
        </p:txBody>
      </p:sp>
    </p:spTree>
    <p:extLst>
      <p:ext uri="{BB962C8B-B14F-4D97-AF65-F5344CB8AC3E}">
        <p14:creationId xmlns:p14="http://schemas.microsoft.com/office/powerpoint/2010/main" val="589389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562DA2-E5BC-42AF-A912-8684241C6C6D}"/>
              </a:ext>
            </a:extLst>
          </p:cNvPr>
          <p:cNvSpPr>
            <a:spLocks noGrp="1"/>
          </p:cNvSpPr>
          <p:nvPr>
            <p:ph type="title"/>
          </p:nvPr>
        </p:nvSpPr>
        <p:spPr>
          <a:xfrm>
            <a:off x="838200" y="0"/>
            <a:ext cx="10515600" cy="1325563"/>
          </a:xfrm>
        </p:spPr>
        <p:txBody>
          <a:bodyPr>
            <a:normAutofit/>
          </a:bodyPr>
          <a:lstStyle/>
          <a:p>
            <a:r>
              <a:rPr lang="nl-BE" sz="2800" b="1" dirty="0">
                <a:latin typeface="Calibri" panose="020F0502020204030204" pitchFamily="34" charset="0"/>
                <a:cs typeface="Calibri" panose="020F0502020204030204" pitchFamily="34" charset="0"/>
              </a:rPr>
              <a:t>3. Notulen vorige vergadering</a:t>
            </a:r>
          </a:p>
        </p:txBody>
      </p:sp>
      <p:sp>
        <p:nvSpPr>
          <p:cNvPr id="3" name="Tijdelijke aanduiding voor inhoud 2">
            <a:extLst>
              <a:ext uri="{FF2B5EF4-FFF2-40B4-BE49-F238E27FC236}">
                <a16:creationId xmlns:a16="http://schemas.microsoft.com/office/drawing/2014/main" id="{A24ADBA9-BA0F-44CE-9362-CC935227A9FB}"/>
              </a:ext>
            </a:extLst>
          </p:cNvPr>
          <p:cNvSpPr>
            <a:spLocks noGrp="1"/>
          </p:cNvSpPr>
          <p:nvPr>
            <p:ph idx="1"/>
          </p:nvPr>
        </p:nvSpPr>
        <p:spPr>
          <a:xfrm>
            <a:off x="838200" y="1406984"/>
            <a:ext cx="10515600" cy="4351338"/>
          </a:xfrm>
        </p:spPr>
        <p:txBody>
          <a:bodyPr/>
          <a:lstStyle/>
          <a:p>
            <a:r>
              <a:rPr lang="nl-BE" sz="2000" dirty="0"/>
              <a:t>ALV 29 november 2019</a:t>
            </a:r>
          </a:p>
          <a:p>
            <a:r>
              <a:rPr lang="nl-BE" sz="2000" dirty="0"/>
              <a:t>Vragen en opmerkingen van leden die betrekking hebben op dit verslag werden meegenomen in de ‘ingezonden stukken’</a:t>
            </a:r>
          </a:p>
          <a:p>
            <a:pPr marL="0" indent="0">
              <a:buNone/>
            </a:pPr>
            <a:endParaRPr lang="nl-BE" dirty="0"/>
          </a:p>
        </p:txBody>
      </p:sp>
    </p:spTree>
    <p:extLst>
      <p:ext uri="{BB962C8B-B14F-4D97-AF65-F5344CB8AC3E}">
        <p14:creationId xmlns:p14="http://schemas.microsoft.com/office/powerpoint/2010/main" val="116022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A18BB9-EB23-4E77-BC91-2DF027661F6C}"/>
              </a:ext>
            </a:extLst>
          </p:cNvPr>
          <p:cNvSpPr>
            <a:spLocks noGrp="1"/>
          </p:cNvSpPr>
          <p:nvPr>
            <p:ph type="title"/>
          </p:nvPr>
        </p:nvSpPr>
        <p:spPr>
          <a:xfrm>
            <a:off x="838200" y="0"/>
            <a:ext cx="10515600" cy="1325563"/>
          </a:xfrm>
        </p:spPr>
        <p:txBody>
          <a:bodyPr>
            <a:normAutofit/>
          </a:bodyPr>
          <a:lstStyle/>
          <a:p>
            <a:r>
              <a:rPr lang="nl-BE" sz="2800" b="1" dirty="0">
                <a:latin typeface="Calibri" panose="020F0502020204030204" pitchFamily="34" charset="0"/>
                <a:cs typeface="Calibri" panose="020F0502020204030204" pitchFamily="34" charset="0"/>
              </a:rPr>
              <a:t>8. Investeringen  (2019-2020-2021)</a:t>
            </a:r>
          </a:p>
        </p:txBody>
      </p:sp>
      <p:pic>
        <p:nvPicPr>
          <p:cNvPr id="10" name="Tijdelijke aanduiding voor inhoud 9">
            <a:extLst>
              <a:ext uri="{FF2B5EF4-FFF2-40B4-BE49-F238E27FC236}">
                <a16:creationId xmlns:a16="http://schemas.microsoft.com/office/drawing/2014/main" id="{B111D7DA-185B-4FFC-A4F5-B4DD9BEFDDC7}"/>
              </a:ext>
            </a:extLst>
          </p:cNvPr>
          <p:cNvPicPr>
            <a:picLocks noGrp="1" noChangeAspect="1"/>
          </p:cNvPicPr>
          <p:nvPr>
            <p:ph idx="1"/>
          </p:nvPr>
        </p:nvPicPr>
        <p:blipFill>
          <a:blip r:embed="rId2"/>
          <a:stretch>
            <a:fillRect/>
          </a:stretch>
        </p:blipFill>
        <p:spPr>
          <a:xfrm>
            <a:off x="838200" y="1406141"/>
            <a:ext cx="7524751" cy="4987582"/>
          </a:xfrm>
          <a:prstGeom prst="rect">
            <a:avLst/>
          </a:prstGeom>
        </p:spPr>
      </p:pic>
    </p:spTree>
    <p:extLst>
      <p:ext uri="{BB962C8B-B14F-4D97-AF65-F5344CB8AC3E}">
        <p14:creationId xmlns:p14="http://schemas.microsoft.com/office/powerpoint/2010/main" val="519958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DC00A5-3DD0-4875-A71E-3EF7548E6183}"/>
              </a:ext>
            </a:extLst>
          </p:cNvPr>
          <p:cNvSpPr>
            <a:spLocks noGrp="1"/>
          </p:cNvSpPr>
          <p:nvPr>
            <p:ph type="title"/>
          </p:nvPr>
        </p:nvSpPr>
        <p:spPr>
          <a:xfrm>
            <a:off x="839788" y="0"/>
            <a:ext cx="5256212" cy="1209675"/>
          </a:xfrm>
        </p:spPr>
        <p:txBody>
          <a:bodyPr anchor="ctr">
            <a:normAutofit/>
          </a:bodyPr>
          <a:lstStyle/>
          <a:p>
            <a:r>
              <a:rPr lang="nl-BE" sz="2800" b="1" dirty="0">
                <a:latin typeface="Calibri" panose="020F0502020204030204" pitchFamily="34" charset="0"/>
                <a:cs typeface="Calibri" panose="020F0502020204030204" pitchFamily="34" charset="0"/>
              </a:rPr>
              <a:t>8. Investeringen 2022-…</a:t>
            </a:r>
          </a:p>
        </p:txBody>
      </p:sp>
      <p:pic>
        <p:nvPicPr>
          <p:cNvPr id="7" name="Tijdelijke aanduiding voor inhoud 6">
            <a:extLst>
              <a:ext uri="{FF2B5EF4-FFF2-40B4-BE49-F238E27FC236}">
                <a16:creationId xmlns:a16="http://schemas.microsoft.com/office/drawing/2014/main" id="{D53EAF7A-9497-4C89-BA26-C9C7736C7BF9}"/>
              </a:ext>
            </a:extLst>
          </p:cNvPr>
          <p:cNvPicPr>
            <a:picLocks noGrp="1" noChangeAspect="1"/>
          </p:cNvPicPr>
          <p:nvPr>
            <p:ph idx="1"/>
          </p:nvPr>
        </p:nvPicPr>
        <p:blipFill>
          <a:blip r:embed="rId2"/>
          <a:stretch>
            <a:fillRect/>
          </a:stretch>
        </p:blipFill>
        <p:spPr>
          <a:xfrm>
            <a:off x="6096000" y="2057400"/>
            <a:ext cx="5691382" cy="2857499"/>
          </a:xfrm>
          <a:prstGeom prst="rect">
            <a:avLst/>
          </a:prstGeom>
        </p:spPr>
      </p:pic>
      <p:sp>
        <p:nvSpPr>
          <p:cNvPr id="9" name="Tijdelijke aanduiding voor tekst 8">
            <a:extLst>
              <a:ext uri="{FF2B5EF4-FFF2-40B4-BE49-F238E27FC236}">
                <a16:creationId xmlns:a16="http://schemas.microsoft.com/office/drawing/2014/main" id="{AEE99EAF-2EB0-4F9A-A5D4-1529F159FB14}"/>
              </a:ext>
            </a:extLst>
          </p:cNvPr>
          <p:cNvSpPr>
            <a:spLocks noGrp="1"/>
          </p:cNvSpPr>
          <p:nvPr>
            <p:ph type="body" sz="half" idx="2"/>
          </p:nvPr>
        </p:nvSpPr>
        <p:spPr>
          <a:xfrm>
            <a:off x="839788" y="2057400"/>
            <a:ext cx="4437062" cy="3811588"/>
          </a:xfrm>
        </p:spPr>
        <p:txBody>
          <a:bodyPr/>
          <a:lstStyle/>
          <a:p>
            <a:r>
              <a:rPr lang="nl-BE" dirty="0"/>
              <a:t>Eric : </a:t>
            </a:r>
            <a:r>
              <a:rPr lang="nl-BE" b="1" dirty="0"/>
              <a:t>Komt nog op ons af :</a:t>
            </a:r>
          </a:p>
          <a:p>
            <a:r>
              <a:rPr lang="nl-BE" dirty="0"/>
              <a:t>Nieuwe banken : 5k€</a:t>
            </a:r>
          </a:p>
          <a:p>
            <a:r>
              <a:rPr lang="nl-BE" dirty="0"/>
              <a:t>Signalisatie : 2,5k€</a:t>
            </a:r>
          </a:p>
          <a:p>
            <a:r>
              <a:rPr lang="nl-BE" dirty="0"/>
              <a:t>Laadpalen :</a:t>
            </a:r>
          </a:p>
          <a:p>
            <a:r>
              <a:rPr lang="nl-BE" dirty="0"/>
              <a:t>Waterzuivering :</a:t>
            </a:r>
          </a:p>
          <a:p>
            <a:r>
              <a:rPr lang="nl-BE" dirty="0"/>
              <a:t>Hoogspanning / elektra :</a:t>
            </a:r>
          </a:p>
          <a:p>
            <a:endParaRPr lang="nl-BE" dirty="0"/>
          </a:p>
          <a:p>
            <a:endParaRPr lang="nl-BE" dirty="0"/>
          </a:p>
          <a:p>
            <a:r>
              <a:rPr lang="nl-BE" b="1" dirty="0"/>
              <a:t>Maar!  Subsidies!</a:t>
            </a:r>
          </a:p>
        </p:txBody>
      </p:sp>
    </p:spTree>
    <p:extLst>
      <p:ext uri="{BB962C8B-B14F-4D97-AF65-F5344CB8AC3E}">
        <p14:creationId xmlns:p14="http://schemas.microsoft.com/office/powerpoint/2010/main" val="290652310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496</TotalTime>
  <Words>4251</Words>
  <Application>Microsoft Office PowerPoint</Application>
  <PresentationFormat>Breedbeeld</PresentationFormat>
  <Paragraphs>268</Paragraphs>
  <Slides>44</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44</vt:i4>
      </vt:variant>
    </vt:vector>
  </HeadingPairs>
  <TitlesOfParts>
    <vt:vector size="49" baseType="lpstr">
      <vt:lpstr>Arial</vt:lpstr>
      <vt:lpstr>Calibri</vt:lpstr>
      <vt:lpstr>Calibri Light</vt:lpstr>
      <vt:lpstr>Symbol</vt:lpstr>
      <vt:lpstr>Kantoorthema</vt:lpstr>
      <vt:lpstr>ALV 13 mei 2022  - Eindhoven </vt:lpstr>
      <vt:lpstr>PowerPoint-presentatie</vt:lpstr>
      <vt:lpstr>Ingezonden vragen ALV – 13 mei 20220  </vt:lpstr>
      <vt:lpstr>Ingezonden vragen ALV – 13 mei 20220  </vt:lpstr>
      <vt:lpstr>Vraag van Wolf Van De Kerckhove (Alychlo/Orava) </vt:lpstr>
      <vt:lpstr>Woordje commissarissen</vt:lpstr>
      <vt:lpstr>3. Notulen vorige vergadering</vt:lpstr>
      <vt:lpstr>8. Investeringen  (2019-2020-2021)</vt:lpstr>
      <vt:lpstr>8. Investeringen 2022-…</vt:lpstr>
      <vt:lpstr>9. Parkmanager</vt:lpstr>
      <vt:lpstr>9. Parkmanager</vt:lpstr>
      <vt:lpstr>9. Parkmanager</vt:lpstr>
      <vt:lpstr>9. Parkmanager</vt:lpstr>
      <vt:lpstr>9. Parkmanager</vt:lpstr>
      <vt:lpstr>9. Parkmanager</vt:lpstr>
      <vt:lpstr>9. Parkmanager</vt:lpstr>
      <vt:lpstr>9. Parkmanager</vt:lpstr>
      <vt:lpstr>9. Parkmanager</vt:lpstr>
      <vt:lpstr>9. Parkmanager</vt:lpstr>
      <vt:lpstr>9. Parkmanager</vt:lpstr>
      <vt:lpstr>10. Behandeling ingezonden stukken + rondvraag   Vraag van Wolf Van De Kerckhove</vt:lpstr>
      <vt:lpstr>10. Behandeling ingezonden stukken + rondvraag   Vraag van Wolf Van De Kerckhove</vt:lpstr>
      <vt:lpstr>10. Behandeling ingezonden stukken + rondvraag   Vraag van Wolf Van De Kerckhove</vt:lpstr>
      <vt:lpstr>10. Behandeling ingezonden stukken + rondvraag   Vraag van Wolf Van De Kerckhove</vt:lpstr>
      <vt:lpstr>10. Behandeling ingezonden stukken + rondvraag   Vraag van Wolf Van De Kerckhove</vt:lpstr>
      <vt:lpstr>10. Behandeling ingezonden stukken + rondvraag   Vraag van Wolf Van De Kerckhove</vt:lpstr>
      <vt:lpstr>Vraag chalet 21 </vt:lpstr>
      <vt:lpstr>Vraag chalet 29</vt:lpstr>
      <vt:lpstr>Vraag van chalet 48</vt:lpstr>
      <vt:lpstr>Vraag chalet 46/93</vt:lpstr>
      <vt:lpstr>Vraag chalet 113</vt:lpstr>
      <vt:lpstr>Vraag chalet 130</vt:lpstr>
      <vt:lpstr>Vraag chalet 132</vt:lpstr>
      <vt:lpstr>Vraag van chalet 133</vt:lpstr>
      <vt:lpstr>Vraag chalet 136</vt:lpstr>
      <vt:lpstr>Vraag van chalet 139 </vt:lpstr>
      <vt:lpstr>Vraag van chalet 196 </vt:lpstr>
      <vt:lpstr>Vraag van chalet 196 </vt:lpstr>
      <vt:lpstr>Vraag van chalet 196 </vt:lpstr>
      <vt:lpstr>Vraag van chalet 196 </vt:lpstr>
      <vt:lpstr>Vraag van chalet 196 </vt:lpstr>
      <vt:lpstr>Vraag chalet 213</vt:lpstr>
      <vt:lpstr>Kandidaten functies</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Eric Buzeijn</dc:creator>
  <cp:lastModifiedBy>Eric Buzeijn</cp:lastModifiedBy>
  <cp:revision>27</cp:revision>
  <dcterms:created xsi:type="dcterms:W3CDTF">2021-09-16T13:25:19Z</dcterms:created>
  <dcterms:modified xsi:type="dcterms:W3CDTF">2022-05-12T11:21:47Z</dcterms:modified>
</cp:coreProperties>
</file>